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Lst>
  <p:notesMasterIdLst>
    <p:notesMasterId r:id="rId29"/>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0" d="100"/>
          <a:sy n="100" d="100"/>
        </p:scale>
        <p:origin x="99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80A7A1-BB87-4FE9-A689-D8BA67925B89}"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69B309-8456-42B5-A558-4B9B16583FEA}" type="slidenum">
              <a:rPr lang="en-US" smtClean="0"/>
              <a:t>‹#›</a:t>
            </a:fld>
            <a:endParaRPr lang="en-US"/>
          </a:p>
        </p:txBody>
      </p:sp>
    </p:spTree>
    <p:extLst>
      <p:ext uri="{BB962C8B-B14F-4D97-AF65-F5344CB8AC3E}">
        <p14:creationId xmlns:p14="http://schemas.microsoft.com/office/powerpoint/2010/main" val="3561606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20638" y="230188"/>
            <a:ext cx="2038350" cy="1146175"/>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3084414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2825" y="312738"/>
            <a:ext cx="2767013" cy="155575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2580849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20638" y="230188"/>
            <a:ext cx="2038350" cy="1146175"/>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2260427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2825" y="312738"/>
            <a:ext cx="2767013" cy="155575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1544614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2825" y="312738"/>
            <a:ext cx="2767013" cy="155575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3611532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2825" y="312738"/>
            <a:ext cx="2767013" cy="155575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298453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950863" y="128588"/>
            <a:ext cx="1133475" cy="638175"/>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2000064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2825" y="312738"/>
            <a:ext cx="2767013" cy="155575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4042918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2825" y="312738"/>
            <a:ext cx="2767013" cy="155575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1103952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2825" y="312738"/>
            <a:ext cx="2767013" cy="155575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1564334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132550" y="171450"/>
            <a:ext cx="1511300" cy="85090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2434170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132550" y="171450"/>
            <a:ext cx="1511300" cy="85090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2957897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132550" y="171450"/>
            <a:ext cx="1511300" cy="85090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3842298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2825" y="312738"/>
            <a:ext cx="2767013" cy="155575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1807417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2825" y="312738"/>
            <a:ext cx="2767013" cy="155575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2193898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2825" y="312738"/>
            <a:ext cx="2767013" cy="155575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2083359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20638" y="230188"/>
            <a:ext cx="2038350" cy="1146175"/>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195414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132550" y="171450"/>
            <a:ext cx="1511300" cy="85090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29776628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132550" y="171450"/>
            <a:ext cx="1511300" cy="85090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31452824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132550" y="171450"/>
            <a:ext cx="1511300" cy="850900"/>
          </a:xfrm>
        </p:spPr>
      </p:sp>
      <p:sp>
        <p:nvSpPr>
          <p:cNvPr id="3" name="Notes Placeholder 2"/>
          <p:cNvSpPr>
            <a:spLocks noGrp="1"/>
          </p:cNvSpPr>
          <p:nvPr>
            <p:ph type="body" idx="1"/>
          </p:nvPr>
        </p:nvSpPr>
        <p:spPr/>
        <p:txBody>
          <a:bodyPr>
            <a:normAutofit/>
          </a:bodyPr>
          <a:lstStyle/>
          <a:p>
            <a:endParaRPr lang="zh-TW"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5F1B2B-6595-49C0-801A-9588F65092B5}"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Tree>
    <p:extLst>
      <p:ext uri="{BB962C8B-B14F-4D97-AF65-F5344CB8AC3E}">
        <p14:creationId xmlns:p14="http://schemas.microsoft.com/office/powerpoint/2010/main" val="2205289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289AF8-A2FB-4326-B2C3-ED9295BD7D5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740F6-6F77-4CAB-A547-EC354CC0F2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3956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B30860-6B6B-4608-847C-FC8DA21E4F6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64C86-FE16-4E0D-B5B5-C69F3AA14D8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7231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C6335A6E-C557-4486-8F88-93A959BB448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9/17/2026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4378B39A-C039-4B48-A5CD-2FAC99B636D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68882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4289AF8-A2FB-4326-B2C3-ED9295BD7D5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A8740F6-6F77-4CAB-A547-EC354CC0F2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2652085"/>
      </p:ext>
    </p:extLst>
  </p:cSld>
  <p:clrMap bg1="lt1" tx1="dk1" bg2="lt2" tx2="dk2" accent1="accent1" accent2="accent2" accent3="accent3" accent4="accent4" accent5="accent5" accent6="accent6" hlink="hlink" folHlink="folHlink"/>
  <p:sldLayoutIdLst>
    <p:sldLayoutId id="2147483661" r:id="rId1"/>
    <p:sldLayoutId id="214748366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377" rtl="0" eaLnBrk="1" fontAlgn="auto" latinLnBrk="0" hangingPunct="1">
              <a:lnSpc>
                <a:spcPct val="100000"/>
              </a:lnSpc>
              <a:spcBef>
                <a:spcPts val="0"/>
              </a:spcBef>
              <a:spcAft>
                <a:spcPts val="0"/>
              </a:spcAft>
              <a:buClrTx/>
              <a:buSzTx/>
              <a:buFontTx/>
              <a:buNone/>
              <a:tabLst/>
              <a:defRPr/>
            </a:pPr>
            <a:fld id="{C6335A6E-C557-4486-8F88-93A959BB4482}"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9/17/2026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377" rtl="0" eaLnBrk="1" fontAlgn="auto" latinLnBrk="0" hangingPunct="1">
              <a:lnSpc>
                <a:spcPct val="100000"/>
              </a:lnSpc>
              <a:spcBef>
                <a:spcPts val="0"/>
              </a:spcBef>
              <a:spcAft>
                <a:spcPts val="0"/>
              </a:spcAft>
              <a:buClrTx/>
              <a:buSzTx/>
              <a:buFontTx/>
              <a:buNone/>
              <a:tabLst/>
              <a:defRPr/>
            </a:pPr>
            <a:fld id="{4378B39A-C039-4B48-A5CD-2FAC99B636D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074286"/>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5.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986328" y="1069214"/>
            <a:ext cx="1447800" cy="470898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rtlCol="0" anchor="ctr">
            <a:spAutoFit/>
          </a:bodyPr>
          <a:lstStyle/>
          <a:p>
            <a:pPr marL="0" marR="0" lvl="0" indent="0" algn="ctr" defTabSz="1219050" rtl="0" eaLnBrk="1" fontAlgn="base" latinLnBrk="0" hangingPunct="1">
              <a:lnSpc>
                <a:spcPct val="100000"/>
              </a:lnSpc>
              <a:spcBef>
                <a:spcPct val="0"/>
              </a:spcBef>
              <a:spcAft>
                <a:spcPct val="0"/>
              </a:spcAft>
              <a:buClrTx/>
              <a:buSzTx/>
              <a:buFontTx/>
              <a:buNone/>
              <a:tabLst/>
              <a:defRPr/>
            </a:pPr>
            <a:r>
              <a:rPr kumimoji="1" lang="zh-CN" altLang="en-US" sz="6000" b="1"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DFPXingKaiW5-B5" panose="03000500000000000000" pitchFamily="66" charset="-120"/>
                <a:ea typeface="DFPXingKaiW5-B5" panose="03000500000000000000" pitchFamily="66" charset="-120"/>
                <a:cs typeface="+mn-cs"/>
              </a:rPr>
              <a:t>抓取的生命</a:t>
            </a:r>
            <a:endParaRPr kumimoji="1" lang="zh-TW" altLang="en-US" sz="6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DFPXingKaiW5-B5" panose="03000500000000000000" pitchFamily="66" charset="-120"/>
              <a:ea typeface="DFPXingKaiW5-B5" panose="03000500000000000000" pitchFamily="66" charset="-120"/>
              <a:cs typeface="+mn-cs"/>
            </a:endParaRPr>
          </a:p>
        </p:txBody>
      </p:sp>
      <p:pic>
        <p:nvPicPr>
          <p:cNvPr id="1038" name="Picture 14" descr="A Study of the Prayers of the Bible — A Prayer of Jacob | Prayer A to 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7266" y="3018361"/>
            <a:ext cx="2507081" cy="352848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5" name="Picture 4" descr="Wrestled with an Angel. Israel (Jacob) the 'troublemaker'. | by Kevin Kane  | The Love of Wisdom | Medi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849" y="342049"/>
            <a:ext cx="4016375" cy="308165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1030" name="Picture 6" descr="Most people know that Jacob became Israel, but few realize the Bible  records the event twice. Jacob first received the name Israel at Peniel  after wrestling with God (Genesis 32), yet God"/>
          <p:cNvPicPr>
            <a:picLocks noChangeAspect="1" noChangeArrowheads="1"/>
          </p:cNvPicPr>
          <p:nvPr/>
        </p:nvPicPr>
        <p:blipFill rotWithShape="1">
          <a:blip r:embed="rId5">
            <a:extLst>
              <a:ext uri="{28A0092B-C50C-407E-A947-70E740481C1C}">
                <a14:useLocalDpi xmlns:a14="http://schemas.microsoft.com/office/drawing/2010/main" val="0"/>
              </a:ext>
            </a:extLst>
          </a:blip>
          <a:srcRect b="50632"/>
          <a:stretch/>
        </p:blipFill>
        <p:spPr bwMode="auto">
          <a:xfrm>
            <a:off x="6807266" y="342049"/>
            <a:ext cx="4905670" cy="242184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7" name="Picture 8" descr="The Teacher's Notes–Jacob-Israel, Lesson 10 | OUTLOOK magazin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850" y="3706739"/>
            <a:ext cx="4016375" cy="284010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1034" name="Picture 10" descr="What is Your Name? | Belden Bethel Pulpit"/>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7795"/>
          <a:stretch/>
        </p:blipFill>
        <p:spPr bwMode="auto">
          <a:xfrm>
            <a:off x="9687485" y="3018361"/>
            <a:ext cx="2025451" cy="352848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743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0" y="340975"/>
            <a:ext cx="12192000" cy="1015663"/>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雅各的</a:t>
            </a:r>
            <a:r>
              <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生命</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線</a:t>
            </a:r>
            <a:endParaRPr kumimoji="0" lang="zh-TW"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
        <p:nvSpPr>
          <p:cNvPr id="23" name="TextBox 22"/>
          <p:cNvSpPr txBox="1"/>
          <p:nvPr/>
        </p:nvSpPr>
        <p:spPr>
          <a:xfrm>
            <a:off x="1050118" y="2780825"/>
            <a:ext cx="10091753" cy="646331"/>
          </a:xfrm>
          <a:prstGeom prst="rect">
            <a:avLst/>
          </a:prstGeom>
          <a:noFill/>
          <a:ln>
            <a:noFill/>
          </a:ln>
          <a:effectLst/>
        </p:spPr>
        <p:txBody>
          <a:bodyPr vert="horz" wrap="square" rtlCol="0" anchor="ctr">
            <a:spAutoFit/>
          </a:bodyPr>
          <a:lstStyle/>
          <a:p>
            <a:pPr marL="0" marR="0" lvl="0" indent="0" algn="ctr" defTabSz="1219050" rtl="0" eaLnBrk="1" fontAlgn="base" latinLnBrk="0" hangingPunct="1">
              <a:lnSpc>
                <a:spcPct val="100000"/>
              </a:lnSpc>
              <a:spcBef>
                <a:spcPct val="0"/>
              </a:spcBef>
              <a:spcAft>
                <a:spcPct val="0"/>
              </a:spcAft>
              <a:buClrTx/>
              <a:buSzTx/>
              <a:buFontTx/>
              <a:buNone/>
              <a:tabLst/>
              <a:defRPr/>
            </a:pPr>
            <a:r>
              <a:rPr kumimoji="1" lang="zh-CN" altLang="en-US" sz="36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放下自己最</a:t>
            </a:r>
            <a:r>
              <a:rPr kumimoji="1" lang="zh-CN" altLang="en-US" sz="3600" b="0" i="0" u="sng"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痛</a:t>
            </a:r>
            <a:r>
              <a:rPr kumimoji="1" lang="zh-CN" altLang="en-US" sz="36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的，學習順服神的計劃？</a:t>
            </a:r>
            <a:endParaRPr kumimoji="1" lang="zh-TW" altLang="en-US" sz="36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endParaRPr>
          </a:p>
        </p:txBody>
      </p:sp>
      <p:sp>
        <p:nvSpPr>
          <p:cNvPr id="33" name="TextBox 32"/>
          <p:cNvSpPr txBox="1"/>
          <p:nvPr/>
        </p:nvSpPr>
        <p:spPr>
          <a:xfrm>
            <a:off x="1050119" y="1964667"/>
            <a:ext cx="10091753" cy="646331"/>
          </a:xfrm>
          <a:prstGeom prst="rect">
            <a:avLst/>
          </a:prstGeom>
          <a:noFill/>
          <a:ln>
            <a:noFill/>
          </a:ln>
          <a:effectLst/>
        </p:spPr>
        <p:txBody>
          <a:bodyPr vert="horz" wrap="square" rtlCol="0" anchor="ctr">
            <a:spAutoFit/>
          </a:bodyPr>
          <a:lstStyle/>
          <a:p>
            <a:pPr marL="0" marR="0" lvl="0" indent="0" algn="ctr" defTabSz="1219050" rtl="0" eaLnBrk="1" fontAlgn="base" latinLnBrk="0" hangingPunct="1">
              <a:lnSpc>
                <a:spcPct val="100000"/>
              </a:lnSpc>
              <a:spcBef>
                <a:spcPct val="0"/>
              </a:spcBef>
              <a:spcAft>
                <a:spcPct val="0"/>
              </a:spcAft>
              <a:buClrTx/>
              <a:buSzTx/>
              <a:buFontTx/>
              <a:buNone/>
              <a:tabLst/>
              <a:defRPr/>
            </a:pPr>
            <a:r>
              <a:rPr kumimoji="1" lang="zh-CN" altLang="en-US" sz="36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放下自己最</a:t>
            </a:r>
            <a:r>
              <a:rPr kumimoji="1" lang="zh-CN" altLang="en-US" sz="3600" b="0" i="0" u="sng"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愛</a:t>
            </a:r>
            <a:r>
              <a:rPr kumimoji="1" lang="zh-CN" altLang="en-US" sz="36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的，學習信靠神的供應？</a:t>
            </a:r>
            <a:endParaRPr kumimoji="1" lang="zh-TW" altLang="en-US" sz="36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endParaRPr>
          </a:p>
        </p:txBody>
      </p:sp>
      <p:sp>
        <p:nvSpPr>
          <p:cNvPr id="34" name="TextBox 33"/>
          <p:cNvSpPr txBox="1"/>
          <p:nvPr/>
        </p:nvSpPr>
        <p:spPr>
          <a:xfrm>
            <a:off x="1050118" y="3596983"/>
            <a:ext cx="10091753" cy="646331"/>
          </a:xfrm>
          <a:prstGeom prst="rect">
            <a:avLst/>
          </a:prstGeom>
          <a:noFill/>
          <a:ln>
            <a:noFill/>
          </a:ln>
          <a:effectLst/>
        </p:spPr>
        <p:txBody>
          <a:bodyPr vert="horz" wrap="square" rtlCol="0" anchor="ctr">
            <a:spAutoFit/>
          </a:bodyPr>
          <a:lstStyle/>
          <a:p>
            <a:pPr marL="0" marR="0" lvl="0" indent="0" algn="ctr" defTabSz="1219050" rtl="0" eaLnBrk="1" fontAlgn="base" latinLnBrk="0" hangingPunct="1">
              <a:lnSpc>
                <a:spcPct val="100000"/>
              </a:lnSpc>
              <a:spcBef>
                <a:spcPct val="0"/>
              </a:spcBef>
              <a:spcAft>
                <a:spcPct val="0"/>
              </a:spcAft>
              <a:buClrTx/>
              <a:buSzTx/>
              <a:buFontTx/>
              <a:buNone/>
              <a:tabLst/>
              <a:defRPr/>
            </a:pPr>
            <a:r>
              <a:rPr kumimoji="1" lang="zh-CN" altLang="en-US" sz="36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放下自己最</a:t>
            </a:r>
            <a:r>
              <a:rPr kumimoji="1" lang="zh-CN" altLang="en-US" sz="3600" b="0" i="0" u="sng"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強</a:t>
            </a:r>
            <a:r>
              <a:rPr kumimoji="1" lang="zh-CN" altLang="en-US" sz="36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的，學習倚靠神的恩典？</a:t>
            </a:r>
            <a:endParaRPr kumimoji="1" lang="zh-TW" altLang="en-US" sz="36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endParaRPr>
          </a:p>
        </p:txBody>
      </p:sp>
    </p:spTree>
    <p:extLst>
      <p:ext uri="{BB962C8B-B14F-4D97-AF65-F5344CB8AC3E}">
        <p14:creationId xmlns:p14="http://schemas.microsoft.com/office/powerpoint/2010/main" val="1724852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3"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Jacob | Hebrew Patriarch, Israel, Father of Twelve Tribes, Isaac, Joseph,  Ladder, &amp; Wrestling | Britannic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3181"/>
          <a:stretch/>
        </p:blipFill>
        <p:spPr bwMode="auto">
          <a:xfrm>
            <a:off x="344076" y="4793147"/>
            <a:ext cx="2840011" cy="179579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1028" name="Picture 4" descr="Genesis 25–27: Jacob and Esa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076" y="2708809"/>
            <a:ext cx="2840011" cy="159608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1032" name="Picture 8" descr="Lineage of Jacob: Father, Patriarch, and Biblical Legacy - IFCJ"/>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31251" y="5038052"/>
            <a:ext cx="3101769" cy="155088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1036" name="Picture 12" descr="Genesis 28-36: The Life Of Jacob - Traditional Catechis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9183" y="366563"/>
            <a:ext cx="1948544" cy="195535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1040" name="Picture 16" descr="3. Jacob and Laban, Rachel and Leah (Genesis 29-31). Discipleship Lessons  from the Life of Jaco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6132" y="366563"/>
            <a:ext cx="1961320" cy="246284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1042" name="Picture 18" descr="Selective Breeding | If I Walked With Jesu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31251" y="2934938"/>
            <a:ext cx="2510104" cy="185820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1044" name="Picture 20" descr="Vayishlach: Jacob Becomes Israel | Messianic Bibl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13418" y="4211702"/>
            <a:ext cx="1893229" cy="228765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1046" name="Picture 22" descr="El Shaddai, Genesis 35, Day 35, Feb 4th, Read Through the Bible Project |  Anita Mathias: Dreaming Beneath the Spire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897690" y="890438"/>
            <a:ext cx="1988989" cy="226491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1026" name="Picture 2" descr="聖經·舊約：創世紀（3）亞伯拉罕獻子- 每日頭條"/>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4076" y="366563"/>
            <a:ext cx="2471992" cy="185399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1038" name="Picture 14" descr="A Study of the Prayers of the Bible — A Prayer of Jacob | Prayer A to Z"/>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89171" y="937876"/>
            <a:ext cx="1966800" cy="276809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3" name="Picture 4" descr="創世記第42～50章"/>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787046" y="4419600"/>
            <a:ext cx="2892449" cy="216933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72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0" y="6023518"/>
            <a:ext cx="12192000" cy="2828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p:cNvSpPr txBox="1"/>
          <p:nvPr/>
        </p:nvSpPr>
        <p:spPr>
          <a:xfrm>
            <a:off x="0" y="340975"/>
            <a:ext cx="12192000" cy="1015663"/>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雅各的</a:t>
            </a:r>
            <a:r>
              <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生命</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線</a:t>
            </a:r>
            <a:endParaRPr kumimoji="0" lang="zh-TW"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
        <p:nvSpPr>
          <p:cNvPr id="54" name="TextBox 53"/>
          <p:cNvSpPr txBox="1"/>
          <p:nvPr/>
        </p:nvSpPr>
        <p:spPr>
          <a:xfrm>
            <a:off x="123986" y="5436060"/>
            <a:ext cx="1116600"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出生</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8" name="TextBox 7"/>
          <p:cNvSpPr txBox="1"/>
          <p:nvPr/>
        </p:nvSpPr>
        <p:spPr>
          <a:xfrm>
            <a:off x="3800494" y="5427737"/>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57</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4" name="TextBox 13"/>
          <p:cNvSpPr txBox="1"/>
          <p:nvPr/>
        </p:nvSpPr>
        <p:spPr>
          <a:xfrm>
            <a:off x="2142272" y="5427737"/>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40</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5" name="TextBox 14"/>
          <p:cNvSpPr txBox="1"/>
          <p:nvPr/>
        </p:nvSpPr>
        <p:spPr>
          <a:xfrm>
            <a:off x="5536080" y="543606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77</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9" name="TextBox 18"/>
          <p:cNvSpPr txBox="1"/>
          <p:nvPr/>
        </p:nvSpPr>
        <p:spPr>
          <a:xfrm>
            <a:off x="1941822" y="2286430"/>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以</a:t>
            </a: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掃結婚</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1" name="TextBox 20"/>
          <p:cNvSpPr txBox="1"/>
          <p:nvPr/>
        </p:nvSpPr>
        <p:spPr>
          <a:xfrm>
            <a:off x="3600044" y="2286429"/>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賣紅豆湯</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2" name="TextBox 21"/>
          <p:cNvSpPr txBox="1"/>
          <p:nvPr/>
        </p:nvSpPr>
        <p:spPr>
          <a:xfrm>
            <a:off x="5335630" y="2286428"/>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騙</a:t>
            </a: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取祝福</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8875993" y="543606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91</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5" name="TextBox 24"/>
          <p:cNvSpPr txBox="1"/>
          <p:nvPr/>
        </p:nvSpPr>
        <p:spPr>
          <a:xfrm>
            <a:off x="8675543" y="2286427"/>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娶</a:t>
            </a:r>
            <a:endParaRPr kumimoji="0" lang="en-US" altLang="zh-CN"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拉結</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6" name="TextBox 25"/>
          <p:cNvSpPr txBox="1"/>
          <p:nvPr/>
        </p:nvSpPr>
        <p:spPr>
          <a:xfrm>
            <a:off x="10705141" y="543606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97</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8" name="TextBox 27"/>
          <p:cNvSpPr txBox="1"/>
          <p:nvPr/>
        </p:nvSpPr>
        <p:spPr>
          <a:xfrm>
            <a:off x="10504691" y="2286428"/>
            <a:ext cx="115743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返鄉</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2" name="TextBox 31"/>
          <p:cNvSpPr txBox="1"/>
          <p:nvPr/>
        </p:nvSpPr>
        <p:spPr>
          <a:xfrm>
            <a:off x="5335629" y="3567515"/>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離家出走</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103568" y="2286427"/>
            <a:ext cx="115743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抓腳</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9" name="TextBox 28"/>
          <p:cNvSpPr txBox="1"/>
          <p:nvPr/>
        </p:nvSpPr>
        <p:spPr>
          <a:xfrm>
            <a:off x="7271666" y="543606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84</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0" name="TextBox 29"/>
          <p:cNvSpPr txBox="1"/>
          <p:nvPr/>
        </p:nvSpPr>
        <p:spPr>
          <a:xfrm>
            <a:off x="7071216" y="2296379"/>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娶</a:t>
            </a:r>
            <a:endParaRPr kumimoji="0" lang="en-US" altLang="zh-CN"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利亞</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1" name="TextBox 30"/>
          <p:cNvSpPr txBox="1"/>
          <p:nvPr/>
        </p:nvSpPr>
        <p:spPr>
          <a:xfrm>
            <a:off x="7071215" y="3785641"/>
            <a:ext cx="115743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被</a:t>
            </a: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騙</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793798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0" y="6023518"/>
            <a:ext cx="12192000" cy="2828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3043131" y="537633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86</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4" name="TextBox 13"/>
          <p:cNvSpPr txBox="1"/>
          <p:nvPr/>
        </p:nvSpPr>
        <p:spPr>
          <a:xfrm>
            <a:off x="1809723" y="5376331"/>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85</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5" name="TextBox 14"/>
          <p:cNvSpPr txBox="1"/>
          <p:nvPr/>
        </p:nvSpPr>
        <p:spPr>
          <a:xfrm>
            <a:off x="4273901" y="537633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87</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8" name="TextBox 17"/>
          <p:cNvSpPr txBox="1"/>
          <p:nvPr/>
        </p:nvSpPr>
        <p:spPr>
          <a:xfrm>
            <a:off x="5504671" y="537633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88</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9" name="TextBox 18"/>
          <p:cNvSpPr txBox="1"/>
          <p:nvPr/>
        </p:nvSpPr>
        <p:spPr>
          <a:xfrm>
            <a:off x="1613613" y="2227127"/>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生西</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緬</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1" name="TextBox 20"/>
          <p:cNvSpPr txBox="1"/>
          <p:nvPr/>
        </p:nvSpPr>
        <p:spPr>
          <a:xfrm>
            <a:off x="2844618" y="2227126"/>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生利</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未</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2" name="TextBox 21"/>
          <p:cNvSpPr txBox="1"/>
          <p:nvPr/>
        </p:nvSpPr>
        <p:spPr>
          <a:xfrm>
            <a:off x="4075623" y="2227125"/>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生猶</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大</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6736639" y="5376329"/>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89</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5" name="TextBox 24"/>
          <p:cNvSpPr txBox="1"/>
          <p:nvPr/>
        </p:nvSpPr>
        <p:spPr>
          <a:xfrm>
            <a:off x="6537632" y="1927892"/>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拿弗</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他利</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6" name="TextBox 25"/>
          <p:cNvSpPr txBox="1"/>
          <p:nvPr/>
        </p:nvSpPr>
        <p:spPr>
          <a:xfrm>
            <a:off x="7969086" y="5376329"/>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90</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8" name="TextBox 27"/>
          <p:cNvSpPr txBox="1"/>
          <p:nvPr/>
        </p:nvSpPr>
        <p:spPr>
          <a:xfrm>
            <a:off x="7768638" y="2218025"/>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生迦</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得</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578718" y="5376331"/>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84</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9" name="TextBox 28"/>
          <p:cNvSpPr txBox="1"/>
          <p:nvPr/>
        </p:nvSpPr>
        <p:spPr>
          <a:xfrm>
            <a:off x="380439" y="2227555"/>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流便</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0" name="TextBox 29"/>
          <p:cNvSpPr txBox="1"/>
          <p:nvPr/>
        </p:nvSpPr>
        <p:spPr>
          <a:xfrm>
            <a:off x="5306628" y="2227125"/>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生但</a:t>
            </a:r>
            <a:endParaRPr kumimoji="0" lang="en-US" altLang="zh-CN"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1" name="TextBox 30"/>
          <p:cNvSpPr txBox="1"/>
          <p:nvPr/>
        </p:nvSpPr>
        <p:spPr>
          <a:xfrm>
            <a:off x="7768636" y="3435610"/>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亞設</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3" name="TextBox 32"/>
          <p:cNvSpPr txBox="1"/>
          <p:nvPr/>
        </p:nvSpPr>
        <p:spPr>
          <a:xfrm>
            <a:off x="8999641" y="1927891"/>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以撒迦</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4" name="TextBox 33"/>
          <p:cNvSpPr txBox="1"/>
          <p:nvPr/>
        </p:nvSpPr>
        <p:spPr>
          <a:xfrm>
            <a:off x="9198179" y="5376328"/>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91</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5" name="TextBox 34"/>
          <p:cNvSpPr txBox="1"/>
          <p:nvPr/>
        </p:nvSpPr>
        <p:spPr>
          <a:xfrm>
            <a:off x="10230644" y="1910636"/>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西布倫</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6" name="TextBox 35"/>
          <p:cNvSpPr txBox="1"/>
          <p:nvPr/>
        </p:nvSpPr>
        <p:spPr>
          <a:xfrm>
            <a:off x="10427272" y="5376328"/>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92</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7" name="TextBox 36"/>
          <p:cNvSpPr txBox="1"/>
          <p:nvPr/>
        </p:nvSpPr>
        <p:spPr>
          <a:xfrm>
            <a:off x="8999641" y="3435609"/>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生約</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瑟</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7" name="TextBox 26"/>
          <p:cNvSpPr txBox="1"/>
          <p:nvPr/>
        </p:nvSpPr>
        <p:spPr>
          <a:xfrm>
            <a:off x="0" y="340975"/>
            <a:ext cx="12192000" cy="1015663"/>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雅各的</a:t>
            </a:r>
            <a:r>
              <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生命</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線</a:t>
            </a:r>
            <a:endParaRPr kumimoji="0" lang="zh-TW"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Tree>
    <p:extLst>
      <p:ext uri="{BB962C8B-B14F-4D97-AF65-F5344CB8AC3E}">
        <p14:creationId xmlns:p14="http://schemas.microsoft.com/office/powerpoint/2010/main" val="1951966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0" y="6023518"/>
            <a:ext cx="12192000" cy="2828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3142767" y="5438593"/>
            <a:ext cx="1063873"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108</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6" name="TextBox 25"/>
          <p:cNvSpPr txBox="1"/>
          <p:nvPr/>
        </p:nvSpPr>
        <p:spPr>
          <a:xfrm>
            <a:off x="356176" y="5436059"/>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97</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1" name="TextBox 30"/>
          <p:cNvSpPr txBox="1"/>
          <p:nvPr/>
        </p:nvSpPr>
        <p:spPr>
          <a:xfrm>
            <a:off x="10523898" y="5436058"/>
            <a:ext cx="95698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147</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3" name="TextBox 32"/>
          <p:cNvSpPr txBox="1"/>
          <p:nvPr/>
        </p:nvSpPr>
        <p:spPr>
          <a:xfrm>
            <a:off x="10423671" y="3129814"/>
            <a:ext cx="115743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離世</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4" name="TextBox 33"/>
          <p:cNvSpPr txBox="1"/>
          <p:nvPr/>
        </p:nvSpPr>
        <p:spPr>
          <a:xfrm>
            <a:off x="7878764" y="5435326"/>
            <a:ext cx="95698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130</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5" name="TextBox 34"/>
          <p:cNvSpPr txBox="1"/>
          <p:nvPr/>
        </p:nvSpPr>
        <p:spPr>
          <a:xfrm>
            <a:off x="7778540" y="2218412"/>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下到</a:t>
            </a:r>
            <a:endParaRPr kumimoji="0" lang="en-US" altLang="zh-CN"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埃</a:t>
            </a:r>
            <a:r>
              <a:rPr kumimoji="0" lang="zh-CN"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及</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7" name="TextBox 36"/>
          <p:cNvSpPr txBox="1"/>
          <p:nvPr/>
        </p:nvSpPr>
        <p:spPr>
          <a:xfrm>
            <a:off x="10423671" y="1621269"/>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祝福</a:t>
            </a:r>
            <a:endParaRPr kumimoji="0" lang="en-US" altLang="zh-CN"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子孫</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8" name="TextBox 37"/>
          <p:cNvSpPr txBox="1"/>
          <p:nvPr/>
        </p:nvSpPr>
        <p:spPr>
          <a:xfrm>
            <a:off x="1837209" y="5437490"/>
            <a:ext cx="1063873"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108</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9" name="TextBox 38"/>
          <p:cNvSpPr txBox="1"/>
          <p:nvPr/>
        </p:nvSpPr>
        <p:spPr>
          <a:xfrm>
            <a:off x="1790427" y="2282719"/>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便</a:t>
            </a: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雅</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憫</a:t>
            </a:r>
            <a:endParaRPr kumimoji="0" lang="en-US" altLang="zh-CN"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40" name="TextBox 39"/>
          <p:cNvSpPr txBox="1"/>
          <p:nvPr/>
        </p:nvSpPr>
        <p:spPr>
          <a:xfrm>
            <a:off x="6533353" y="5433037"/>
            <a:ext cx="95698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129</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41" name="TextBox 40"/>
          <p:cNvSpPr txBox="1"/>
          <p:nvPr/>
        </p:nvSpPr>
        <p:spPr>
          <a:xfrm>
            <a:off x="6440425" y="2276902"/>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相</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認</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兄長</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5397812" y="5438472"/>
            <a:ext cx="95698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128</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2" name="TextBox 21"/>
          <p:cNvSpPr txBox="1"/>
          <p:nvPr/>
        </p:nvSpPr>
        <p:spPr>
          <a:xfrm>
            <a:off x="5297586" y="2279697"/>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初次</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買糧</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3" name="TextBox 22"/>
          <p:cNvSpPr txBox="1"/>
          <p:nvPr/>
        </p:nvSpPr>
        <p:spPr>
          <a:xfrm>
            <a:off x="3154902" y="2218412"/>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約瑟</a:t>
            </a: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被賣</a:t>
            </a:r>
          </a:p>
        </p:txBody>
      </p:sp>
      <p:sp>
        <p:nvSpPr>
          <p:cNvPr id="21" name="TextBox 20"/>
          <p:cNvSpPr txBox="1"/>
          <p:nvPr/>
        </p:nvSpPr>
        <p:spPr>
          <a:xfrm>
            <a:off x="1785539" y="3360646"/>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死</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拉結</a:t>
            </a:r>
            <a:endParaRPr kumimoji="0" lang="en-US" altLang="zh-CN"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155726" y="2286427"/>
            <a:ext cx="1157435" cy="523220"/>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返鄉</a:t>
            </a:r>
            <a:endParaRPr kumimoji="0" lang="zh-TW" altLang="en-US" sz="28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5" name="TextBox 24"/>
          <p:cNvSpPr txBox="1"/>
          <p:nvPr/>
        </p:nvSpPr>
        <p:spPr>
          <a:xfrm>
            <a:off x="155725" y="2997580"/>
            <a:ext cx="1157435" cy="95410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面對以掃</a:t>
            </a:r>
            <a:endParaRPr kumimoji="0" lang="zh-TW" altLang="en-US" sz="28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2" name="TextBox 31"/>
          <p:cNvSpPr txBox="1"/>
          <p:nvPr/>
        </p:nvSpPr>
        <p:spPr>
          <a:xfrm>
            <a:off x="155725" y="1144215"/>
            <a:ext cx="1157435" cy="95410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雅博摔跤</a:t>
            </a:r>
            <a:endParaRPr kumimoji="0" lang="zh-TW" altLang="en-US" sz="28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7" name="TextBox 26"/>
          <p:cNvSpPr txBox="1"/>
          <p:nvPr/>
        </p:nvSpPr>
        <p:spPr>
          <a:xfrm>
            <a:off x="0" y="340975"/>
            <a:ext cx="12192000" cy="1015663"/>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雅各的</a:t>
            </a:r>
            <a:r>
              <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生命</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線</a:t>
            </a:r>
            <a:endParaRPr kumimoji="0" lang="zh-TW"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Tree>
    <p:extLst>
      <p:ext uri="{BB962C8B-B14F-4D97-AF65-F5344CB8AC3E}">
        <p14:creationId xmlns:p14="http://schemas.microsoft.com/office/powerpoint/2010/main" val="621660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564730" y="1354921"/>
            <a:ext cx="5062539" cy="584775"/>
          </a:xfrm>
          <a:prstGeom prst="rect">
            <a:avLst/>
          </a:prstGeom>
          <a:noFill/>
          <a:ln>
            <a:noFill/>
          </a:ln>
          <a:effectLst/>
        </p:spPr>
        <p:txBody>
          <a:bodyPr vert="horz" wrap="square" rtlCol="0" anchor="ctr">
            <a:spAutoFit/>
          </a:bodyPr>
          <a:lstStyle/>
          <a:p>
            <a:pPr marL="0" marR="0" lvl="0" indent="0" algn="l" defTabSz="1219050" rtl="0" eaLnBrk="1" fontAlgn="base" latinLnBrk="0" hangingPunct="1">
              <a:lnSpc>
                <a:spcPct val="100000"/>
              </a:lnSpc>
              <a:spcBef>
                <a:spcPct val="0"/>
              </a:spcBef>
              <a:spcAft>
                <a:spcPct val="0"/>
              </a:spcAft>
              <a:buClrTx/>
              <a:buSzTx/>
              <a:buFontTx/>
              <a:buNone/>
              <a:tabLst/>
              <a:defRPr/>
            </a:pPr>
            <a:r>
              <a:rPr kumimoji="1" lang="en-US" altLang="zh-CN"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 </a:t>
            </a:r>
            <a:r>
              <a:rPr kumimoji="1" lang="zh-TW"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從</a:t>
            </a:r>
            <a:r>
              <a:rPr kumimoji="1" lang="zh-TW" altLang="en-US"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rPr>
              <a:t>家族內鬥到族長</a:t>
            </a:r>
            <a:r>
              <a:rPr kumimoji="1" lang="zh-TW"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的</a:t>
            </a:r>
            <a:r>
              <a:rPr kumimoji="1" lang="zh-CN"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歷程</a:t>
            </a:r>
            <a:endParaRPr kumimoji="1" lang="zh-TW" altLang="en-US"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endParaRPr>
          </a:p>
        </p:txBody>
      </p:sp>
      <p:sp>
        <p:nvSpPr>
          <p:cNvPr id="9" name="TextBox 8"/>
          <p:cNvSpPr txBox="1"/>
          <p:nvPr/>
        </p:nvSpPr>
        <p:spPr>
          <a:xfrm>
            <a:off x="1050121" y="2406802"/>
            <a:ext cx="10091753" cy="584775"/>
          </a:xfrm>
          <a:prstGeom prst="rect">
            <a:avLst/>
          </a:prstGeom>
          <a:noFill/>
          <a:ln>
            <a:noFill/>
          </a:ln>
          <a:effectLst/>
        </p:spPr>
        <p:txBody>
          <a:bodyPr vert="horz" wrap="square" rtlCol="0" anchor="ctr">
            <a:spAutoFit/>
          </a:bodyPr>
          <a:lstStyle/>
          <a:p>
            <a:pPr marL="0" marR="0" lvl="0" indent="0" algn="l" defTabSz="1219050" rtl="0" eaLnBrk="1" fontAlgn="base" latinLnBrk="0" hangingPunct="1">
              <a:lnSpc>
                <a:spcPct val="100000"/>
              </a:lnSpc>
              <a:spcBef>
                <a:spcPct val="0"/>
              </a:spcBef>
              <a:spcAft>
                <a:spcPct val="0"/>
              </a:spcAft>
              <a:buClrTx/>
              <a:buSzTx/>
              <a:buFontTx/>
              <a:buNone/>
              <a:tabLst/>
              <a:defRPr/>
            </a:pPr>
            <a:r>
              <a:rPr kumimoji="1" lang="en-US" altLang="zh-CN"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1. </a:t>
            </a:r>
            <a:r>
              <a:rPr kumimoji="1" lang="zh-TW"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創 </a:t>
            </a:r>
            <a:r>
              <a:rPr kumimoji="1" lang="en-US" altLang="zh-TW"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rPr>
              <a:t>27 </a:t>
            </a:r>
            <a:r>
              <a:rPr kumimoji="1" lang="zh-TW" altLang="en-US"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rPr>
              <a:t>章：破碎家庭的背景</a:t>
            </a:r>
            <a:r>
              <a:rPr kumimoji="1" lang="zh-TW"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a:t>
            </a:r>
            <a:r>
              <a:rPr kumimoji="1" lang="zh-CN"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迦南</a:t>
            </a:r>
            <a:r>
              <a:rPr kumimoji="1" lang="zh-TW"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以</a:t>
            </a:r>
            <a:r>
              <a:rPr kumimoji="1" lang="zh-TW" altLang="en-US"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rPr>
              <a:t>撒家）</a:t>
            </a:r>
          </a:p>
        </p:txBody>
      </p:sp>
      <p:sp>
        <p:nvSpPr>
          <p:cNvPr id="10" name="TextBox 9"/>
          <p:cNvSpPr txBox="1"/>
          <p:nvPr/>
        </p:nvSpPr>
        <p:spPr>
          <a:xfrm>
            <a:off x="1050122" y="3225988"/>
            <a:ext cx="10091754" cy="584775"/>
          </a:xfrm>
          <a:prstGeom prst="rect">
            <a:avLst/>
          </a:prstGeom>
          <a:noFill/>
          <a:ln>
            <a:noFill/>
          </a:ln>
          <a:effectLst/>
        </p:spPr>
        <p:txBody>
          <a:bodyPr vert="horz" wrap="square" rtlCol="0" anchor="ctr">
            <a:spAutoFit/>
          </a:bodyPr>
          <a:lstStyle/>
          <a:p>
            <a:pPr marL="0" marR="0" lvl="0" indent="0" algn="l" defTabSz="1219050" rtl="0" eaLnBrk="1" fontAlgn="base" latinLnBrk="0" hangingPunct="1">
              <a:lnSpc>
                <a:spcPct val="100000"/>
              </a:lnSpc>
              <a:spcBef>
                <a:spcPct val="0"/>
              </a:spcBef>
              <a:spcAft>
                <a:spcPct val="0"/>
              </a:spcAft>
              <a:buClrTx/>
              <a:buSzTx/>
              <a:buFontTx/>
              <a:buNone/>
              <a:tabLst/>
              <a:defRPr/>
            </a:pPr>
            <a:r>
              <a:rPr kumimoji="1" lang="en-US" altLang="zh-CN"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2. </a:t>
            </a:r>
            <a:r>
              <a:rPr kumimoji="1" lang="zh-TW" altLang="en-US"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rPr>
              <a:t>創 </a:t>
            </a:r>
            <a:r>
              <a:rPr kumimoji="1" lang="en-US" altLang="zh-TW"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rPr>
              <a:t>28–31 </a:t>
            </a:r>
            <a:r>
              <a:rPr kumimoji="1" lang="zh-TW" altLang="en-US"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rPr>
              <a:t>章：逃亡、塑造、契約更新（哈</a:t>
            </a:r>
            <a:r>
              <a:rPr kumimoji="1" lang="zh-TW"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蘭</a:t>
            </a:r>
            <a:r>
              <a:rPr kumimoji="1" lang="zh-CN"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拉班家</a:t>
            </a:r>
            <a:r>
              <a:rPr kumimoji="1" lang="zh-TW"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a:t>
            </a:r>
            <a:endParaRPr kumimoji="1" lang="zh-TW" altLang="en-US"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endParaRPr>
          </a:p>
        </p:txBody>
      </p:sp>
      <p:sp>
        <p:nvSpPr>
          <p:cNvPr id="11" name="TextBox 10"/>
          <p:cNvSpPr txBox="1"/>
          <p:nvPr/>
        </p:nvSpPr>
        <p:spPr>
          <a:xfrm>
            <a:off x="1050123" y="4045174"/>
            <a:ext cx="10091752" cy="584775"/>
          </a:xfrm>
          <a:prstGeom prst="rect">
            <a:avLst/>
          </a:prstGeom>
          <a:noFill/>
          <a:ln>
            <a:noFill/>
          </a:ln>
          <a:effectLst/>
        </p:spPr>
        <p:txBody>
          <a:bodyPr vert="horz" wrap="square" rtlCol="0" anchor="ctr">
            <a:spAutoFit/>
          </a:bodyPr>
          <a:lstStyle/>
          <a:p>
            <a:pPr marL="0" marR="0" lvl="0" indent="0" algn="l" defTabSz="1219050" rtl="0" eaLnBrk="1" fontAlgn="base" latinLnBrk="0" hangingPunct="1">
              <a:lnSpc>
                <a:spcPct val="100000"/>
              </a:lnSpc>
              <a:spcBef>
                <a:spcPct val="0"/>
              </a:spcBef>
              <a:spcAft>
                <a:spcPct val="0"/>
              </a:spcAft>
              <a:buClrTx/>
              <a:buSzTx/>
              <a:buFontTx/>
              <a:buNone/>
              <a:tabLst/>
              <a:defRPr/>
            </a:pPr>
            <a:r>
              <a:rPr kumimoji="1" lang="en-US" altLang="zh-CN"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3. </a:t>
            </a:r>
            <a:r>
              <a:rPr kumimoji="1" lang="zh-TW" altLang="en-US"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rPr>
              <a:t>創 </a:t>
            </a:r>
            <a:r>
              <a:rPr kumimoji="1" lang="en-US" altLang="zh-TW"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rPr>
              <a:t>32–33 </a:t>
            </a:r>
            <a:r>
              <a:rPr kumimoji="1" lang="zh-TW" altLang="en-US"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rPr>
              <a:t>章：雅各的轉折點</a:t>
            </a:r>
            <a:r>
              <a:rPr kumimoji="1" lang="zh-TW"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a:t>
            </a:r>
            <a:r>
              <a:rPr kumimoji="1" lang="zh-CN"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雅博渡</a:t>
            </a:r>
            <a:r>
              <a:rPr kumimoji="1" lang="zh-CN" altLang="en-US"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rPr>
              <a:t>口、毘努伊勒</a:t>
            </a:r>
            <a:r>
              <a:rPr kumimoji="1" lang="zh-TW"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a:t>
            </a:r>
            <a:endParaRPr kumimoji="1" lang="zh-TW" altLang="en-US"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endParaRPr>
          </a:p>
        </p:txBody>
      </p:sp>
      <p:sp>
        <p:nvSpPr>
          <p:cNvPr id="12" name="TextBox 11"/>
          <p:cNvSpPr txBox="1"/>
          <p:nvPr/>
        </p:nvSpPr>
        <p:spPr>
          <a:xfrm>
            <a:off x="1050122" y="4864360"/>
            <a:ext cx="10091753" cy="584775"/>
          </a:xfrm>
          <a:prstGeom prst="rect">
            <a:avLst/>
          </a:prstGeom>
          <a:noFill/>
          <a:ln>
            <a:noFill/>
          </a:ln>
          <a:effectLst/>
        </p:spPr>
        <p:txBody>
          <a:bodyPr vert="horz" wrap="square" rtlCol="0" anchor="ctr">
            <a:spAutoFit/>
          </a:bodyPr>
          <a:lstStyle/>
          <a:p>
            <a:pPr marL="0" marR="0" lvl="0" indent="0" algn="l" defTabSz="1219050" rtl="0" eaLnBrk="1" fontAlgn="base" latinLnBrk="0" hangingPunct="1">
              <a:lnSpc>
                <a:spcPct val="100000"/>
              </a:lnSpc>
              <a:spcBef>
                <a:spcPct val="0"/>
              </a:spcBef>
              <a:spcAft>
                <a:spcPct val="0"/>
              </a:spcAft>
              <a:buClrTx/>
              <a:buSzTx/>
              <a:buFontTx/>
              <a:buNone/>
              <a:tabLst/>
              <a:defRPr/>
            </a:pPr>
            <a:r>
              <a:rPr kumimoji="1" lang="en-US" altLang="zh-CN"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4. </a:t>
            </a:r>
            <a:r>
              <a:rPr kumimoji="1" lang="zh-TW" altLang="en-US"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rPr>
              <a:t>創 </a:t>
            </a:r>
            <a:r>
              <a:rPr kumimoji="1" lang="en-US" altLang="zh-TW"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rPr>
              <a:t>34–36 </a:t>
            </a:r>
            <a:r>
              <a:rPr kumimoji="1" lang="zh-TW" altLang="en-US"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rPr>
              <a:t>章：家族擴張與信仰純化</a:t>
            </a:r>
            <a:r>
              <a:rPr kumimoji="1" lang="zh-TW"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a:t>
            </a:r>
            <a:r>
              <a:rPr kumimoji="1" lang="zh-CN"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埃及</a:t>
            </a:r>
            <a:r>
              <a:rPr kumimoji="1" lang="zh-TW" altLang="en-US" sz="3200" b="0" i="0" u="none" strike="noStrike" kern="1200" cap="none" spc="0" normalizeH="0" baseline="0" noProof="0" dirty="0" smtClean="0">
                <a:ln w="0"/>
                <a:solidFill>
                  <a:prstClr val="black"/>
                </a:solidFill>
                <a:effectLst/>
                <a:uLnTx/>
                <a:uFillTx/>
                <a:latin typeface="DFPXingKaiW5-B5" panose="03000500000000000000" pitchFamily="66" charset="-120"/>
                <a:ea typeface="DFPXingKaiW5-B5" panose="03000500000000000000" pitchFamily="66" charset="-120"/>
                <a:cs typeface="+mn-cs"/>
              </a:rPr>
              <a:t>）</a:t>
            </a:r>
            <a:endParaRPr kumimoji="1" lang="zh-TW" altLang="en-US" sz="3200" b="0" i="0" u="none" strike="noStrike" kern="1200" cap="none" spc="0" normalizeH="0" baseline="0" noProof="0" dirty="0">
              <a:ln w="0"/>
              <a:solidFill>
                <a:prstClr val="black"/>
              </a:solidFill>
              <a:effectLst/>
              <a:uLnTx/>
              <a:uFillTx/>
              <a:latin typeface="DFPXingKaiW5-B5" panose="03000500000000000000" pitchFamily="66" charset="-120"/>
              <a:ea typeface="DFPXingKaiW5-B5" panose="03000500000000000000" pitchFamily="66" charset="-120"/>
              <a:cs typeface="+mn-cs"/>
            </a:endParaRPr>
          </a:p>
        </p:txBody>
      </p:sp>
      <p:sp>
        <p:nvSpPr>
          <p:cNvPr id="8" name="TextBox 7"/>
          <p:cNvSpPr txBox="1"/>
          <p:nvPr/>
        </p:nvSpPr>
        <p:spPr>
          <a:xfrm>
            <a:off x="0" y="340975"/>
            <a:ext cx="12192000" cy="1015663"/>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簡</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史：雅各的生命成塑</a:t>
            </a:r>
            <a:endPar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Tree>
    <p:extLst>
      <p:ext uri="{BB962C8B-B14F-4D97-AF65-F5344CB8AC3E}">
        <p14:creationId xmlns:p14="http://schemas.microsoft.com/office/powerpoint/2010/main" val="650358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0" y="6023518"/>
            <a:ext cx="12192000" cy="2828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TextBox 53"/>
          <p:cNvSpPr txBox="1"/>
          <p:nvPr/>
        </p:nvSpPr>
        <p:spPr>
          <a:xfrm>
            <a:off x="123986" y="5436060"/>
            <a:ext cx="1116600"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出生</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8" name="TextBox 7"/>
          <p:cNvSpPr txBox="1"/>
          <p:nvPr/>
        </p:nvSpPr>
        <p:spPr>
          <a:xfrm>
            <a:off x="3800494" y="5427737"/>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57</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4" name="TextBox 13"/>
          <p:cNvSpPr txBox="1"/>
          <p:nvPr/>
        </p:nvSpPr>
        <p:spPr>
          <a:xfrm>
            <a:off x="2142272" y="5427737"/>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40</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5" name="TextBox 14"/>
          <p:cNvSpPr txBox="1"/>
          <p:nvPr/>
        </p:nvSpPr>
        <p:spPr>
          <a:xfrm>
            <a:off x="5536080" y="543606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77</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8" name="TextBox 17"/>
          <p:cNvSpPr txBox="1"/>
          <p:nvPr/>
        </p:nvSpPr>
        <p:spPr>
          <a:xfrm>
            <a:off x="7271666" y="543606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84</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9" name="TextBox 18"/>
          <p:cNvSpPr txBox="1"/>
          <p:nvPr/>
        </p:nvSpPr>
        <p:spPr>
          <a:xfrm>
            <a:off x="1941822" y="2286430"/>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以</a:t>
            </a: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掃結婚</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1" name="TextBox 20"/>
          <p:cNvSpPr txBox="1"/>
          <p:nvPr/>
        </p:nvSpPr>
        <p:spPr>
          <a:xfrm>
            <a:off x="3600044" y="2286429"/>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賣紅豆湯</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2" name="TextBox 21"/>
          <p:cNvSpPr txBox="1"/>
          <p:nvPr/>
        </p:nvSpPr>
        <p:spPr>
          <a:xfrm>
            <a:off x="5335630" y="2286428"/>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騙</a:t>
            </a: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取祝福</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3" name="TextBox 22"/>
          <p:cNvSpPr txBox="1"/>
          <p:nvPr/>
        </p:nvSpPr>
        <p:spPr>
          <a:xfrm>
            <a:off x="7071216" y="2296379"/>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娶</a:t>
            </a:r>
            <a:endParaRPr kumimoji="0" lang="en-US" altLang="zh-CN"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利亞</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8875993" y="543606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91</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5" name="TextBox 24"/>
          <p:cNvSpPr txBox="1"/>
          <p:nvPr/>
        </p:nvSpPr>
        <p:spPr>
          <a:xfrm>
            <a:off x="8675543" y="2296379"/>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娶</a:t>
            </a:r>
            <a:endPar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拉結</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6" name="TextBox 25"/>
          <p:cNvSpPr txBox="1"/>
          <p:nvPr/>
        </p:nvSpPr>
        <p:spPr>
          <a:xfrm>
            <a:off x="10705141" y="543606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97</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8" name="TextBox 27"/>
          <p:cNvSpPr txBox="1"/>
          <p:nvPr/>
        </p:nvSpPr>
        <p:spPr>
          <a:xfrm>
            <a:off x="10504691" y="2286428"/>
            <a:ext cx="115743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返鄉</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2" name="TextBox 31"/>
          <p:cNvSpPr txBox="1"/>
          <p:nvPr/>
        </p:nvSpPr>
        <p:spPr>
          <a:xfrm>
            <a:off x="5335629" y="3567515"/>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離家出走</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103568" y="2286427"/>
            <a:ext cx="115743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抓腳</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9" name="TextBox 28"/>
          <p:cNvSpPr txBox="1"/>
          <p:nvPr/>
        </p:nvSpPr>
        <p:spPr>
          <a:xfrm>
            <a:off x="7071215" y="3785641"/>
            <a:ext cx="115743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被</a:t>
            </a: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騙</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7" name="TextBox 26"/>
          <p:cNvSpPr txBox="1"/>
          <p:nvPr/>
        </p:nvSpPr>
        <p:spPr>
          <a:xfrm>
            <a:off x="0" y="340975"/>
            <a:ext cx="12192000" cy="1015663"/>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雅各的</a:t>
            </a:r>
            <a:r>
              <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生命</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線</a:t>
            </a:r>
            <a:endParaRPr kumimoji="0" lang="zh-TW"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Tree>
    <p:extLst>
      <p:ext uri="{BB962C8B-B14F-4D97-AF65-F5344CB8AC3E}">
        <p14:creationId xmlns:p14="http://schemas.microsoft.com/office/powerpoint/2010/main" val="3073501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0" y="6023518"/>
            <a:ext cx="12192000" cy="2828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3043131" y="537633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86</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4" name="TextBox 13"/>
          <p:cNvSpPr txBox="1"/>
          <p:nvPr/>
        </p:nvSpPr>
        <p:spPr>
          <a:xfrm>
            <a:off x="1809723" y="5376331"/>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85</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5" name="TextBox 14"/>
          <p:cNvSpPr txBox="1"/>
          <p:nvPr/>
        </p:nvSpPr>
        <p:spPr>
          <a:xfrm>
            <a:off x="4273901" y="537633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87</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8" name="TextBox 17"/>
          <p:cNvSpPr txBox="1"/>
          <p:nvPr/>
        </p:nvSpPr>
        <p:spPr>
          <a:xfrm>
            <a:off x="5504671" y="537633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88</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9" name="TextBox 18"/>
          <p:cNvSpPr txBox="1"/>
          <p:nvPr/>
        </p:nvSpPr>
        <p:spPr>
          <a:xfrm>
            <a:off x="1613613" y="2227127"/>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生西</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緬</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1" name="TextBox 20"/>
          <p:cNvSpPr txBox="1"/>
          <p:nvPr/>
        </p:nvSpPr>
        <p:spPr>
          <a:xfrm>
            <a:off x="2844618" y="2227126"/>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生利</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未</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2" name="TextBox 21"/>
          <p:cNvSpPr txBox="1"/>
          <p:nvPr/>
        </p:nvSpPr>
        <p:spPr>
          <a:xfrm>
            <a:off x="4075623" y="2227125"/>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生猶</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大</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6736639" y="5376329"/>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89</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5" name="TextBox 24"/>
          <p:cNvSpPr txBox="1"/>
          <p:nvPr/>
        </p:nvSpPr>
        <p:spPr>
          <a:xfrm>
            <a:off x="6537632" y="1927892"/>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拿弗</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他利</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6" name="TextBox 25"/>
          <p:cNvSpPr txBox="1"/>
          <p:nvPr/>
        </p:nvSpPr>
        <p:spPr>
          <a:xfrm>
            <a:off x="7969086" y="5376329"/>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90</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8" name="TextBox 27"/>
          <p:cNvSpPr txBox="1"/>
          <p:nvPr/>
        </p:nvSpPr>
        <p:spPr>
          <a:xfrm>
            <a:off x="7768638" y="2218025"/>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生迦</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得</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578718" y="5376331"/>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84</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9" name="TextBox 28"/>
          <p:cNvSpPr txBox="1"/>
          <p:nvPr/>
        </p:nvSpPr>
        <p:spPr>
          <a:xfrm>
            <a:off x="380439" y="2227555"/>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流便</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0" name="TextBox 29"/>
          <p:cNvSpPr txBox="1"/>
          <p:nvPr/>
        </p:nvSpPr>
        <p:spPr>
          <a:xfrm>
            <a:off x="5306628" y="2227125"/>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生但</a:t>
            </a:r>
            <a:endParaRPr kumimoji="0" lang="en-US" altLang="zh-CN"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1" name="TextBox 30"/>
          <p:cNvSpPr txBox="1"/>
          <p:nvPr/>
        </p:nvSpPr>
        <p:spPr>
          <a:xfrm>
            <a:off x="7768636" y="3435610"/>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亞設</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3" name="TextBox 32"/>
          <p:cNvSpPr txBox="1"/>
          <p:nvPr/>
        </p:nvSpPr>
        <p:spPr>
          <a:xfrm>
            <a:off x="8999641" y="1927891"/>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以撒迦</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4" name="TextBox 33"/>
          <p:cNvSpPr txBox="1"/>
          <p:nvPr/>
        </p:nvSpPr>
        <p:spPr>
          <a:xfrm>
            <a:off x="9198179" y="5376328"/>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91</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5" name="TextBox 34"/>
          <p:cNvSpPr txBox="1"/>
          <p:nvPr/>
        </p:nvSpPr>
        <p:spPr>
          <a:xfrm>
            <a:off x="10230644" y="1910636"/>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西布倫</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6" name="TextBox 35"/>
          <p:cNvSpPr txBox="1"/>
          <p:nvPr/>
        </p:nvSpPr>
        <p:spPr>
          <a:xfrm>
            <a:off x="10427272" y="5376328"/>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92</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7" name="TextBox 36"/>
          <p:cNvSpPr txBox="1"/>
          <p:nvPr/>
        </p:nvSpPr>
        <p:spPr>
          <a:xfrm>
            <a:off x="8999641" y="3435609"/>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生約</a:t>
            </a:r>
            <a:r>
              <a:rPr kumimoji="0" lang="zh-CN" altLang="en-US" sz="24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瑟</a:t>
            </a:r>
            <a:endParaRPr kumimoji="0" lang="zh-TW"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7" name="TextBox 26"/>
          <p:cNvSpPr txBox="1"/>
          <p:nvPr/>
        </p:nvSpPr>
        <p:spPr>
          <a:xfrm>
            <a:off x="0" y="340975"/>
            <a:ext cx="12192000" cy="1015663"/>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雅各的</a:t>
            </a:r>
            <a:r>
              <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生命</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線</a:t>
            </a:r>
            <a:endParaRPr kumimoji="0" lang="zh-TW"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Tree>
    <p:extLst>
      <p:ext uri="{BB962C8B-B14F-4D97-AF65-F5344CB8AC3E}">
        <p14:creationId xmlns:p14="http://schemas.microsoft.com/office/powerpoint/2010/main" val="91161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0" y="6023518"/>
            <a:ext cx="12192000" cy="2828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3142767" y="5438593"/>
            <a:ext cx="1063873"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108</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6" name="TextBox 25"/>
          <p:cNvSpPr txBox="1"/>
          <p:nvPr/>
        </p:nvSpPr>
        <p:spPr>
          <a:xfrm>
            <a:off x="356176" y="5436059"/>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97</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8" name="TextBox 27"/>
          <p:cNvSpPr txBox="1"/>
          <p:nvPr/>
        </p:nvSpPr>
        <p:spPr>
          <a:xfrm>
            <a:off x="155726" y="2286427"/>
            <a:ext cx="1157435" cy="523220"/>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返鄉</a:t>
            </a:r>
            <a:endParaRPr kumimoji="0" lang="zh-TW" altLang="en-US"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9" name="TextBox 28"/>
          <p:cNvSpPr txBox="1"/>
          <p:nvPr/>
        </p:nvSpPr>
        <p:spPr>
          <a:xfrm>
            <a:off x="155725" y="2997580"/>
            <a:ext cx="1157435" cy="95410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面對以掃</a:t>
            </a:r>
            <a:endParaRPr kumimoji="0" lang="zh-TW" altLang="en-US"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0" name="TextBox 29"/>
          <p:cNvSpPr txBox="1"/>
          <p:nvPr/>
        </p:nvSpPr>
        <p:spPr>
          <a:xfrm>
            <a:off x="155725" y="1144215"/>
            <a:ext cx="1157435" cy="95410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雅博摔跤</a:t>
            </a:r>
            <a:endParaRPr kumimoji="0" lang="zh-TW" altLang="en-US"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1" name="TextBox 30"/>
          <p:cNvSpPr txBox="1"/>
          <p:nvPr/>
        </p:nvSpPr>
        <p:spPr>
          <a:xfrm>
            <a:off x="10523898" y="5436058"/>
            <a:ext cx="95698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147</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3" name="TextBox 32"/>
          <p:cNvSpPr txBox="1"/>
          <p:nvPr/>
        </p:nvSpPr>
        <p:spPr>
          <a:xfrm>
            <a:off x="10423671" y="3129814"/>
            <a:ext cx="115743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離世</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4" name="TextBox 33"/>
          <p:cNvSpPr txBox="1"/>
          <p:nvPr/>
        </p:nvSpPr>
        <p:spPr>
          <a:xfrm>
            <a:off x="7878764" y="5435326"/>
            <a:ext cx="95698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130</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5" name="TextBox 34"/>
          <p:cNvSpPr txBox="1"/>
          <p:nvPr/>
        </p:nvSpPr>
        <p:spPr>
          <a:xfrm>
            <a:off x="7778540" y="2218412"/>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下到</a:t>
            </a:r>
            <a:endPar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埃</a:t>
            </a: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及</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7" name="TextBox 36"/>
          <p:cNvSpPr txBox="1"/>
          <p:nvPr/>
        </p:nvSpPr>
        <p:spPr>
          <a:xfrm>
            <a:off x="10423671" y="1621269"/>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祝福</a:t>
            </a:r>
            <a:endPar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子孫</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8" name="TextBox 37"/>
          <p:cNvSpPr txBox="1"/>
          <p:nvPr/>
        </p:nvSpPr>
        <p:spPr>
          <a:xfrm>
            <a:off x="1837209" y="5437490"/>
            <a:ext cx="1063873"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108</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9" name="TextBox 38"/>
          <p:cNvSpPr txBox="1"/>
          <p:nvPr/>
        </p:nvSpPr>
        <p:spPr>
          <a:xfrm>
            <a:off x="1790427" y="2282719"/>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便</a:t>
            </a: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雅</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憫</a:t>
            </a:r>
            <a:endParaRPr kumimoji="0" lang="en-US" altLang="zh-CN"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40" name="TextBox 39"/>
          <p:cNvSpPr txBox="1"/>
          <p:nvPr/>
        </p:nvSpPr>
        <p:spPr>
          <a:xfrm>
            <a:off x="6533353" y="5433037"/>
            <a:ext cx="95698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129</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41" name="TextBox 40"/>
          <p:cNvSpPr txBox="1"/>
          <p:nvPr/>
        </p:nvSpPr>
        <p:spPr>
          <a:xfrm>
            <a:off x="6440425" y="2276902"/>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相</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認</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兄長</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5397812" y="5438472"/>
            <a:ext cx="95698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128</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2" name="TextBox 21"/>
          <p:cNvSpPr txBox="1"/>
          <p:nvPr/>
        </p:nvSpPr>
        <p:spPr>
          <a:xfrm>
            <a:off x="5297586" y="2279697"/>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初次</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買糧</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3" name="TextBox 22"/>
          <p:cNvSpPr txBox="1"/>
          <p:nvPr/>
        </p:nvSpPr>
        <p:spPr>
          <a:xfrm>
            <a:off x="3154902" y="2218412"/>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約瑟</a:t>
            </a: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被賣</a:t>
            </a:r>
          </a:p>
        </p:txBody>
      </p:sp>
      <p:sp>
        <p:nvSpPr>
          <p:cNvPr id="21" name="TextBox 20"/>
          <p:cNvSpPr txBox="1"/>
          <p:nvPr/>
        </p:nvSpPr>
        <p:spPr>
          <a:xfrm>
            <a:off x="1785539" y="3360646"/>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死</a:t>
            </a:r>
            <a:endParaRPr kumimoji="0" lang="zh-TW"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拉結</a:t>
            </a:r>
            <a:endParaRPr kumimoji="0" lang="en-US" altLang="zh-CN"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5" name="TextBox 24"/>
          <p:cNvSpPr txBox="1"/>
          <p:nvPr/>
        </p:nvSpPr>
        <p:spPr>
          <a:xfrm>
            <a:off x="0" y="340975"/>
            <a:ext cx="12192000" cy="1015663"/>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雅各的</a:t>
            </a:r>
            <a:r>
              <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生命</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線</a:t>
            </a:r>
            <a:endParaRPr kumimoji="0" lang="zh-TW"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Tree>
    <p:extLst>
      <p:ext uri="{BB962C8B-B14F-4D97-AF65-F5344CB8AC3E}">
        <p14:creationId xmlns:p14="http://schemas.microsoft.com/office/powerpoint/2010/main" val="1319070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888206" y="1987536"/>
            <a:ext cx="10415588" cy="646331"/>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zh-CN"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雅各的原</a:t>
            </a:r>
            <a:r>
              <a:rPr kumimoji="0" lang="zh-CN" altLang="en-US" sz="36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生家庭對他的塑造有怎樣的影響？</a:t>
            </a:r>
            <a:endParaRPr kumimoji="0" lang="zh-TW"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10" name="Rectangle 9"/>
          <p:cNvSpPr/>
          <p:nvPr/>
        </p:nvSpPr>
        <p:spPr>
          <a:xfrm>
            <a:off x="888206" y="2873361"/>
            <a:ext cx="10415588" cy="646331"/>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zh-CN"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他人生的轉折點在雅博渡口</a:t>
            </a:r>
            <a:r>
              <a:rPr kumimoji="0" lang="zh-CN" altLang="en-US" sz="36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，他是如何改變的？</a:t>
            </a:r>
            <a:endParaRPr kumimoji="0" lang="zh-TW"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11" name="Rectangle 10"/>
          <p:cNvSpPr/>
          <p:nvPr/>
        </p:nvSpPr>
        <p:spPr>
          <a:xfrm>
            <a:off x="888206" y="3759186"/>
            <a:ext cx="10415588" cy="646331"/>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zh-CN"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對</a:t>
            </a:r>
            <a:r>
              <a:rPr kumimoji="0" lang="zh-CN" altLang="en-US" sz="36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比雅各和主耶穌，對你的人生有怎樣的啟示？</a:t>
            </a:r>
            <a:endParaRPr kumimoji="0" lang="zh-TW"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6" name="Rectangle 5"/>
          <p:cNvSpPr/>
          <p:nvPr/>
        </p:nvSpPr>
        <p:spPr>
          <a:xfrm>
            <a:off x="888206" y="4645011"/>
            <a:ext cx="10415588" cy="646331"/>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zh-CN" altLang="en-US" sz="36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雅各的生命線可以如何用來幫助製作我的生命線？</a:t>
            </a:r>
            <a:endParaRPr kumimoji="0" lang="zh-TW"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7" name="TextBox 6"/>
          <p:cNvSpPr txBox="1"/>
          <p:nvPr/>
        </p:nvSpPr>
        <p:spPr>
          <a:xfrm>
            <a:off x="0" y="340975"/>
            <a:ext cx="12192000" cy="1015663"/>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問題：從雅各到以色列</a:t>
            </a:r>
            <a:endParaRPr kumimoji="0" lang="zh-TW"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Tree>
    <p:extLst>
      <p:ext uri="{BB962C8B-B14F-4D97-AF65-F5344CB8AC3E}">
        <p14:creationId xmlns:p14="http://schemas.microsoft.com/office/powerpoint/2010/main" val="159658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52463" y="1807416"/>
            <a:ext cx="5529262" cy="4524315"/>
          </a:xfrm>
          <a:prstGeom prst="rect">
            <a:avLst/>
          </a:prstGeom>
          <a:ln>
            <a:noFill/>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雅各愛拉結，就說：我願為你小女兒拉結服事你七年。拉班說：我</a:t>
            </a:r>
            <a:r>
              <a:rPr kumimoji="0" lang="zh-TW"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把</a:t>
            </a:r>
            <a:r>
              <a:rPr kumimoji="0" lang="zh-CN"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她</a:t>
            </a:r>
            <a:r>
              <a:rPr kumimoji="0" lang="zh-TW"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給</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你，勝似給別人，你與我同住吧！</a:t>
            </a:r>
            <a:r>
              <a:rPr kumimoji="0" lang="zh-TW" altLang="en-US" sz="3200" b="0" i="0" u="sng"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雅各就為拉結服事了七年</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zh-TW" altLang="en-US" sz="3200" b="0" i="0" u="sng"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他因為深愛拉結，就看這七年如同幾天</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。雅各對拉班說：日期已經滿了，求你把我的妻子給我，我好</a:t>
            </a:r>
            <a:r>
              <a:rPr kumimoji="0" lang="zh-TW"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與</a:t>
            </a:r>
            <a:r>
              <a:rPr kumimoji="0" lang="zh-CN"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她</a:t>
            </a:r>
            <a:r>
              <a:rPr kumimoji="0" lang="zh-TW"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同</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房</a:t>
            </a:r>
            <a:r>
              <a:rPr kumimoji="0" lang="zh-TW"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zh-CN"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創</a:t>
            </a:r>
            <a:r>
              <a:rPr kumimoji="0" lang="en-US" altLang="zh-CN"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29</a:t>
            </a:r>
            <a:r>
              <a:rPr kumimoji="0" lang="en-HK" altLang="zh-TW"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en-US" altLang="zh-CN"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18-21</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endPar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4" name="Rectangle 3"/>
          <p:cNvSpPr/>
          <p:nvPr/>
        </p:nvSpPr>
        <p:spPr>
          <a:xfrm>
            <a:off x="0" y="390186"/>
            <a:ext cx="12192000" cy="101566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ctr" defTabSz="1219050" rtl="0" eaLnBrk="1" fontAlgn="base" latinLnBrk="0" hangingPunct="1">
              <a:lnSpc>
                <a:spcPct val="100000"/>
              </a:lnSpc>
              <a:spcBef>
                <a:spcPct val="0"/>
              </a:spcBef>
              <a:spcAft>
                <a:spcPct val="0"/>
              </a:spcAft>
              <a:buClrTx/>
              <a:buSzTx/>
              <a:buFontTx/>
              <a:buNone/>
              <a:tabLst/>
              <a:defRPr/>
            </a:pPr>
            <a:r>
              <a:rPr kumimoji="1" lang="zh-CN" altLang="en-US" sz="6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DFPXingKaiW5-B5" panose="03000500000000000000" pitchFamily="66" charset="-120"/>
                <a:ea typeface="DFPXingKaiW5-B5" panose="03000500000000000000" pitchFamily="66" charset="-120"/>
                <a:cs typeface="华康少女" panose="040F0509000000000000" pitchFamily="81" charset="-122"/>
              </a:rPr>
              <a:t>補償式情緒快</a:t>
            </a:r>
            <a:r>
              <a:rPr kumimoji="1" lang="zh-CN" altLang="en-US" sz="6000" b="1"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DFPXingKaiW5-B5" panose="03000500000000000000" pitchFamily="66" charset="-120"/>
                <a:ea typeface="DFPXingKaiW5-B5" panose="03000500000000000000" pitchFamily="66" charset="-120"/>
                <a:cs typeface="华康少女" panose="040F0509000000000000" pitchFamily="81" charset="-122"/>
              </a:rPr>
              <a:t>樂</a:t>
            </a:r>
            <a:endParaRPr kumimoji="1" lang="zh-TW" altLang="en-US" sz="6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pic>
        <p:nvPicPr>
          <p:cNvPr id="3074" name="Picture 2" descr="Bride-Price: The Story of Jacob's Marriage to Rachel and Leah - TheTorah.com"/>
          <p:cNvPicPr>
            <a:picLocks noChangeAspect="1" noChangeArrowheads="1"/>
          </p:cNvPicPr>
          <p:nvPr/>
        </p:nvPicPr>
        <p:blipFill rotWithShape="1">
          <a:blip r:embed="rId3">
            <a:extLst>
              <a:ext uri="{28A0092B-C50C-407E-A947-70E740481C1C}">
                <a14:useLocalDpi xmlns:a14="http://schemas.microsoft.com/office/drawing/2010/main" val="0"/>
              </a:ext>
            </a:extLst>
          </a:blip>
          <a:srcRect l="5679" r="4471"/>
          <a:stretch/>
        </p:blipFill>
        <p:spPr bwMode="auto">
          <a:xfrm>
            <a:off x="6438900" y="2045542"/>
            <a:ext cx="4932100" cy="391379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439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90186"/>
            <a:ext cx="12192000" cy="101566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ctr" defTabSz="1219050" rtl="0" eaLnBrk="1" fontAlgn="base" latinLnBrk="0" hangingPunct="1">
              <a:lnSpc>
                <a:spcPct val="100000"/>
              </a:lnSpc>
              <a:spcBef>
                <a:spcPct val="0"/>
              </a:spcBef>
              <a:spcAft>
                <a:spcPct val="0"/>
              </a:spcAft>
              <a:buClrTx/>
              <a:buSzTx/>
              <a:buFontTx/>
              <a:buNone/>
              <a:tabLst/>
              <a:defRPr/>
            </a:pPr>
            <a:r>
              <a:rPr kumimoji="1" lang="zh-CN" altLang="en-US" sz="6000" b="1"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DFPXingKaiW5-B5" panose="03000500000000000000" pitchFamily="66" charset="-120"/>
                <a:ea typeface="DFPXingKaiW5-B5" panose="03000500000000000000" pitchFamily="66" charset="-120"/>
                <a:cs typeface="华康少女" panose="040F0509000000000000" pitchFamily="81" charset="-122"/>
              </a:rPr>
              <a:t>三大補償方案</a:t>
            </a:r>
            <a:endParaRPr kumimoji="1" lang="zh-TW" altLang="en-US" sz="6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5" name="Rectangle 4"/>
          <p:cNvSpPr/>
          <p:nvPr/>
        </p:nvSpPr>
        <p:spPr>
          <a:xfrm>
            <a:off x="909635" y="2006586"/>
            <a:ext cx="3071813" cy="707886"/>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愛與肯定</a:t>
            </a: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endParaRPr kumimoji="0" lang="zh-TW"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6" name="Rectangle 5"/>
          <p:cNvSpPr/>
          <p:nvPr/>
        </p:nvSpPr>
        <p:spPr>
          <a:xfrm>
            <a:off x="909635" y="2892411"/>
            <a:ext cx="3071813" cy="707886"/>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安</a:t>
            </a: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全感：</a:t>
            </a:r>
            <a:r>
              <a:rPr kumimoji="0" lang="en-US" altLang="zh-CN"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	</a:t>
            </a:r>
            <a:endParaRPr kumimoji="0" lang="zh-TW"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8" name="Rectangle 7"/>
          <p:cNvSpPr/>
          <p:nvPr/>
        </p:nvSpPr>
        <p:spPr>
          <a:xfrm>
            <a:off x="909636" y="3778236"/>
            <a:ext cx="3071813" cy="707886"/>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掌控與權力：</a:t>
            </a:r>
            <a:endParaRPr kumimoji="0" lang="zh-TW"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9" name="Rectangle 8"/>
          <p:cNvSpPr/>
          <p:nvPr/>
        </p:nvSpPr>
        <p:spPr>
          <a:xfrm>
            <a:off x="4457699" y="2006586"/>
            <a:ext cx="6855620" cy="707886"/>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只有你愛我，我才會快</a:t>
            </a: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樂</a:t>
            </a:r>
            <a:endParaRPr kumimoji="0" lang="zh-TW"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10" name="Rectangle 9"/>
          <p:cNvSpPr/>
          <p:nvPr/>
        </p:nvSpPr>
        <p:spPr>
          <a:xfrm>
            <a:off x="4457699" y="2892411"/>
            <a:ext cx="6855620" cy="707886"/>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只</a:t>
            </a: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有我安全，我才會快樂</a:t>
            </a:r>
            <a:endParaRPr kumimoji="0" lang="zh-TW"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11" name="Rectangle 10"/>
          <p:cNvSpPr/>
          <p:nvPr/>
        </p:nvSpPr>
        <p:spPr>
          <a:xfrm>
            <a:off x="4457699" y="3778236"/>
            <a:ext cx="6855619" cy="707886"/>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只有我掌控一切，我才會快樂</a:t>
            </a:r>
            <a:endParaRPr kumimoji="0" lang="zh-TW"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Tree>
    <p:extLst>
      <p:ext uri="{BB962C8B-B14F-4D97-AF65-F5344CB8AC3E}">
        <p14:creationId xmlns:p14="http://schemas.microsoft.com/office/powerpoint/2010/main" val="2181779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0" y="6023518"/>
            <a:ext cx="12192000" cy="2828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TextBox 53"/>
          <p:cNvSpPr txBox="1"/>
          <p:nvPr/>
        </p:nvSpPr>
        <p:spPr>
          <a:xfrm>
            <a:off x="123986" y="5436060"/>
            <a:ext cx="1116600"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出生</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8" name="TextBox 7"/>
          <p:cNvSpPr txBox="1"/>
          <p:nvPr/>
        </p:nvSpPr>
        <p:spPr>
          <a:xfrm>
            <a:off x="3800494" y="5427737"/>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57</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4" name="TextBox 13"/>
          <p:cNvSpPr txBox="1"/>
          <p:nvPr/>
        </p:nvSpPr>
        <p:spPr>
          <a:xfrm>
            <a:off x="2142272" y="5427737"/>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40</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5" name="TextBox 14"/>
          <p:cNvSpPr txBox="1"/>
          <p:nvPr/>
        </p:nvSpPr>
        <p:spPr>
          <a:xfrm>
            <a:off x="5536080" y="543606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77</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8" name="TextBox 17"/>
          <p:cNvSpPr txBox="1"/>
          <p:nvPr/>
        </p:nvSpPr>
        <p:spPr>
          <a:xfrm>
            <a:off x="7271666" y="543606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84</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9" name="TextBox 18"/>
          <p:cNvSpPr txBox="1"/>
          <p:nvPr/>
        </p:nvSpPr>
        <p:spPr>
          <a:xfrm>
            <a:off x="1941822" y="2286430"/>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以</a:t>
            </a: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掃結婚</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1" name="TextBox 20"/>
          <p:cNvSpPr txBox="1"/>
          <p:nvPr/>
        </p:nvSpPr>
        <p:spPr>
          <a:xfrm>
            <a:off x="3600044" y="2286429"/>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賣紅豆湯</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2" name="TextBox 21"/>
          <p:cNvSpPr txBox="1"/>
          <p:nvPr/>
        </p:nvSpPr>
        <p:spPr>
          <a:xfrm>
            <a:off x="5335630" y="2286428"/>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騙</a:t>
            </a: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取祝福</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3" name="TextBox 22"/>
          <p:cNvSpPr txBox="1"/>
          <p:nvPr/>
        </p:nvSpPr>
        <p:spPr>
          <a:xfrm>
            <a:off x="7071216" y="2296379"/>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娶</a:t>
            </a:r>
            <a:endParaRPr kumimoji="0" lang="en-US" altLang="zh-CN"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利亞</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8875993" y="543606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91</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5" name="TextBox 24"/>
          <p:cNvSpPr txBox="1"/>
          <p:nvPr/>
        </p:nvSpPr>
        <p:spPr>
          <a:xfrm>
            <a:off x="8675543" y="2296379"/>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娶</a:t>
            </a:r>
            <a:endPar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拉結</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6" name="TextBox 25"/>
          <p:cNvSpPr txBox="1"/>
          <p:nvPr/>
        </p:nvSpPr>
        <p:spPr>
          <a:xfrm>
            <a:off x="10705141" y="543606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97</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8" name="TextBox 27"/>
          <p:cNvSpPr txBox="1"/>
          <p:nvPr/>
        </p:nvSpPr>
        <p:spPr>
          <a:xfrm>
            <a:off x="10504691" y="2286428"/>
            <a:ext cx="115743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返鄉</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2" name="TextBox 31"/>
          <p:cNvSpPr txBox="1"/>
          <p:nvPr/>
        </p:nvSpPr>
        <p:spPr>
          <a:xfrm>
            <a:off x="5335629" y="3567515"/>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離家出走</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103568" y="2286427"/>
            <a:ext cx="115743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抓腳</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9" name="TextBox 28"/>
          <p:cNvSpPr txBox="1"/>
          <p:nvPr/>
        </p:nvSpPr>
        <p:spPr>
          <a:xfrm>
            <a:off x="7071215" y="3785641"/>
            <a:ext cx="115743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被</a:t>
            </a: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騙</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7" name="TextBox 26"/>
          <p:cNvSpPr txBox="1"/>
          <p:nvPr/>
        </p:nvSpPr>
        <p:spPr>
          <a:xfrm>
            <a:off x="0" y="340975"/>
            <a:ext cx="12192000" cy="1015663"/>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雅各的</a:t>
            </a:r>
            <a:r>
              <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生命</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線</a:t>
            </a:r>
            <a:endParaRPr kumimoji="0" lang="zh-TW"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Tree>
    <p:extLst>
      <p:ext uri="{BB962C8B-B14F-4D97-AF65-F5344CB8AC3E}">
        <p14:creationId xmlns:p14="http://schemas.microsoft.com/office/powerpoint/2010/main" val="249762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0" y="6023518"/>
            <a:ext cx="12192000" cy="2828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3043131" y="537633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86</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4" name="TextBox 13"/>
          <p:cNvSpPr txBox="1"/>
          <p:nvPr/>
        </p:nvSpPr>
        <p:spPr>
          <a:xfrm>
            <a:off x="1809723" y="5376331"/>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85</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5" name="TextBox 14"/>
          <p:cNvSpPr txBox="1"/>
          <p:nvPr/>
        </p:nvSpPr>
        <p:spPr>
          <a:xfrm>
            <a:off x="4273901" y="537633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87</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8" name="TextBox 17"/>
          <p:cNvSpPr txBox="1"/>
          <p:nvPr/>
        </p:nvSpPr>
        <p:spPr>
          <a:xfrm>
            <a:off x="5504671" y="5376330"/>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88</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19" name="TextBox 18"/>
          <p:cNvSpPr txBox="1"/>
          <p:nvPr/>
        </p:nvSpPr>
        <p:spPr>
          <a:xfrm>
            <a:off x="1613613" y="2227127"/>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生西</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緬</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1" name="TextBox 20"/>
          <p:cNvSpPr txBox="1"/>
          <p:nvPr/>
        </p:nvSpPr>
        <p:spPr>
          <a:xfrm>
            <a:off x="2844618" y="2227126"/>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生利</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未</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2" name="TextBox 21"/>
          <p:cNvSpPr txBox="1"/>
          <p:nvPr/>
        </p:nvSpPr>
        <p:spPr>
          <a:xfrm>
            <a:off x="4075623" y="2227125"/>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生猶</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大</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6736639" y="5376329"/>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89</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5" name="TextBox 24"/>
          <p:cNvSpPr txBox="1"/>
          <p:nvPr/>
        </p:nvSpPr>
        <p:spPr>
          <a:xfrm>
            <a:off x="6537632" y="1927892"/>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拿弗</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他利</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6" name="TextBox 25"/>
          <p:cNvSpPr txBox="1"/>
          <p:nvPr/>
        </p:nvSpPr>
        <p:spPr>
          <a:xfrm>
            <a:off x="7969086" y="5376329"/>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90</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8" name="TextBox 27"/>
          <p:cNvSpPr txBox="1"/>
          <p:nvPr/>
        </p:nvSpPr>
        <p:spPr>
          <a:xfrm>
            <a:off x="7768638" y="2218025"/>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生迦</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得</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578718" y="5376331"/>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84</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9" name="TextBox 28"/>
          <p:cNvSpPr txBox="1"/>
          <p:nvPr/>
        </p:nvSpPr>
        <p:spPr>
          <a:xfrm>
            <a:off x="380439" y="2227555"/>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流便</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0" name="TextBox 29"/>
          <p:cNvSpPr txBox="1"/>
          <p:nvPr/>
        </p:nvSpPr>
        <p:spPr>
          <a:xfrm>
            <a:off x="5306628" y="2227125"/>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生但</a:t>
            </a:r>
            <a:endParaRPr kumimoji="0" lang="en-US" altLang="zh-CN"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1" name="TextBox 30"/>
          <p:cNvSpPr txBox="1"/>
          <p:nvPr/>
        </p:nvSpPr>
        <p:spPr>
          <a:xfrm>
            <a:off x="7768636" y="3435610"/>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亞設</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3" name="TextBox 32"/>
          <p:cNvSpPr txBox="1"/>
          <p:nvPr/>
        </p:nvSpPr>
        <p:spPr>
          <a:xfrm>
            <a:off x="8999641" y="1927891"/>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以撒迦</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4" name="TextBox 33"/>
          <p:cNvSpPr txBox="1"/>
          <p:nvPr/>
        </p:nvSpPr>
        <p:spPr>
          <a:xfrm>
            <a:off x="9198179" y="5376328"/>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91</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5" name="TextBox 34"/>
          <p:cNvSpPr txBox="1"/>
          <p:nvPr/>
        </p:nvSpPr>
        <p:spPr>
          <a:xfrm>
            <a:off x="10230644" y="1910636"/>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西布倫</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6" name="TextBox 35"/>
          <p:cNvSpPr txBox="1"/>
          <p:nvPr/>
        </p:nvSpPr>
        <p:spPr>
          <a:xfrm>
            <a:off x="10427272" y="5376328"/>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92</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7" name="TextBox 36"/>
          <p:cNvSpPr txBox="1"/>
          <p:nvPr/>
        </p:nvSpPr>
        <p:spPr>
          <a:xfrm>
            <a:off x="8999641" y="3435609"/>
            <a:ext cx="1157435" cy="461665"/>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生約</a:t>
            </a:r>
            <a:r>
              <a:rPr kumimoji="0" lang="zh-CN" altLang="en-US" sz="24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瑟</a:t>
            </a:r>
            <a:endParaRPr kumimoji="0" lang="zh-TW"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7" name="TextBox 26"/>
          <p:cNvSpPr txBox="1"/>
          <p:nvPr/>
        </p:nvSpPr>
        <p:spPr>
          <a:xfrm>
            <a:off x="0" y="340975"/>
            <a:ext cx="12192000" cy="1015663"/>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雅各的</a:t>
            </a:r>
            <a:r>
              <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生命</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線</a:t>
            </a:r>
            <a:endParaRPr kumimoji="0" lang="zh-TW"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Tree>
    <p:extLst>
      <p:ext uri="{BB962C8B-B14F-4D97-AF65-F5344CB8AC3E}">
        <p14:creationId xmlns:p14="http://schemas.microsoft.com/office/powerpoint/2010/main" val="1736050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0" y="6023518"/>
            <a:ext cx="12192000" cy="2828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3142767" y="5438593"/>
            <a:ext cx="1063873"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108</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6" name="TextBox 25"/>
          <p:cNvSpPr txBox="1"/>
          <p:nvPr/>
        </p:nvSpPr>
        <p:spPr>
          <a:xfrm>
            <a:off x="356176" y="5436059"/>
            <a:ext cx="756536"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97</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8" name="TextBox 27"/>
          <p:cNvSpPr txBox="1"/>
          <p:nvPr/>
        </p:nvSpPr>
        <p:spPr>
          <a:xfrm>
            <a:off x="155726" y="2286427"/>
            <a:ext cx="1157435" cy="523220"/>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返鄉</a:t>
            </a:r>
            <a:endParaRPr kumimoji="0" lang="zh-TW" altLang="en-US"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9" name="TextBox 28"/>
          <p:cNvSpPr txBox="1"/>
          <p:nvPr/>
        </p:nvSpPr>
        <p:spPr>
          <a:xfrm>
            <a:off x="155725" y="2997580"/>
            <a:ext cx="1157435" cy="95410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面對以掃</a:t>
            </a:r>
            <a:endParaRPr kumimoji="0" lang="zh-TW" altLang="en-US"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0" name="TextBox 29"/>
          <p:cNvSpPr txBox="1"/>
          <p:nvPr/>
        </p:nvSpPr>
        <p:spPr>
          <a:xfrm>
            <a:off x="155725" y="1144215"/>
            <a:ext cx="1157435" cy="95410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雅博摔跤</a:t>
            </a:r>
            <a:endParaRPr kumimoji="0" lang="zh-TW" altLang="en-US"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1" name="TextBox 30"/>
          <p:cNvSpPr txBox="1"/>
          <p:nvPr/>
        </p:nvSpPr>
        <p:spPr>
          <a:xfrm>
            <a:off x="10523898" y="5436058"/>
            <a:ext cx="95698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147</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3" name="TextBox 32"/>
          <p:cNvSpPr txBox="1"/>
          <p:nvPr/>
        </p:nvSpPr>
        <p:spPr>
          <a:xfrm>
            <a:off x="10423671" y="3129814"/>
            <a:ext cx="115743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離世</a:t>
            </a:r>
            <a:endParaRPr kumimoji="0" lang="zh-TW" altLang="en-US" sz="36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4" name="TextBox 33"/>
          <p:cNvSpPr txBox="1"/>
          <p:nvPr/>
        </p:nvSpPr>
        <p:spPr>
          <a:xfrm>
            <a:off x="7878764" y="5435326"/>
            <a:ext cx="95698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130</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5" name="TextBox 34"/>
          <p:cNvSpPr txBox="1"/>
          <p:nvPr/>
        </p:nvSpPr>
        <p:spPr>
          <a:xfrm>
            <a:off x="7778540" y="2218412"/>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下到</a:t>
            </a:r>
            <a:endPar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埃</a:t>
            </a: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及</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7" name="TextBox 36"/>
          <p:cNvSpPr txBox="1"/>
          <p:nvPr/>
        </p:nvSpPr>
        <p:spPr>
          <a:xfrm>
            <a:off x="10423671" y="1621269"/>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祝福</a:t>
            </a:r>
            <a:endPar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子孫</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38" name="TextBox 37"/>
          <p:cNvSpPr txBox="1"/>
          <p:nvPr/>
        </p:nvSpPr>
        <p:spPr>
          <a:xfrm>
            <a:off x="1837209" y="5437490"/>
            <a:ext cx="1063873"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108</a:t>
            </a:r>
            <a:endParaRPr kumimoji="0" lang="zh-TW"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39" name="TextBox 38"/>
          <p:cNvSpPr txBox="1"/>
          <p:nvPr/>
        </p:nvSpPr>
        <p:spPr>
          <a:xfrm>
            <a:off x="1790427" y="2282719"/>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生</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便</a:t>
            </a: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雅</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憫</a:t>
            </a:r>
            <a:endParaRPr kumimoji="0" lang="en-US" altLang="zh-CN"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40" name="TextBox 39"/>
          <p:cNvSpPr txBox="1"/>
          <p:nvPr/>
        </p:nvSpPr>
        <p:spPr>
          <a:xfrm>
            <a:off x="6533353" y="5433037"/>
            <a:ext cx="95698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129</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41" name="TextBox 40"/>
          <p:cNvSpPr txBox="1"/>
          <p:nvPr/>
        </p:nvSpPr>
        <p:spPr>
          <a:xfrm>
            <a:off x="6440425" y="2276902"/>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相</a:t>
            </a: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認</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兄長</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5397812" y="5438472"/>
            <a:ext cx="956985" cy="646331"/>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rPr>
              <a:t>128</a:t>
            </a:r>
            <a:endParaRPr kumimoji="0" lang="zh-TW" altLang="en-US"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WeiBei-B5" panose="03000700000000000000" pitchFamily="66" charset="-120"/>
              <a:ea typeface="DFPWeiBei-B5" panose="03000700000000000000" pitchFamily="66" charset="-120"/>
              <a:cs typeface="+mn-cs"/>
            </a:endParaRPr>
          </a:p>
        </p:txBody>
      </p:sp>
      <p:sp>
        <p:nvSpPr>
          <p:cNvPr id="22" name="TextBox 21"/>
          <p:cNvSpPr txBox="1"/>
          <p:nvPr/>
        </p:nvSpPr>
        <p:spPr>
          <a:xfrm>
            <a:off x="5297586" y="2279697"/>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初次</a:t>
            </a:r>
            <a:endParaRPr kumimoji="0" lang="en-US" altLang="zh-CN"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買糧</a:t>
            </a:r>
            <a:endParaRPr kumimoji="0" lang="zh-TW" altLang="en-US" sz="24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3" name="TextBox 22"/>
          <p:cNvSpPr txBox="1"/>
          <p:nvPr/>
        </p:nvSpPr>
        <p:spPr>
          <a:xfrm>
            <a:off x="3154902" y="2218412"/>
            <a:ext cx="1157435" cy="1200329"/>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約瑟</a:t>
            </a: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被賣</a:t>
            </a:r>
          </a:p>
        </p:txBody>
      </p:sp>
      <p:sp>
        <p:nvSpPr>
          <p:cNvPr id="21" name="TextBox 20"/>
          <p:cNvSpPr txBox="1"/>
          <p:nvPr/>
        </p:nvSpPr>
        <p:spPr>
          <a:xfrm>
            <a:off x="1785539" y="3360646"/>
            <a:ext cx="1157435" cy="830997"/>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死</a:t>
            </a:r>
            <a:endParaRPr kumimoji="0" lang="zh-TW" altLang="en-US"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拉結</a:t>
            </a:r>
            <a:endParaRPr kumimoji="0" lang="en-US" altLang="zh-CN"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5" name="TextBox 24"/>
          <p:cNvSpPr txBox="1"/>
          <p:nvPr/>
        </p:nvSpPr>
        <p:spPr>
          <a:xfrm>
            <a:off x="0" y="340975"/>
            <a:ext cx="12192000" cy="1015663"/>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雅各的</a:t>
            </a:r>
            <a:r>
              <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生命</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線</a:t>
            </a:r>
            <a:endParaRPr kumimoji="0" lang="zh-TW"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Tree>
    <p:extLst>
      <p:ext uri="{BB962C8B-B14F-4D97-AF65-F5344CB8AC3E}">
        <p14:creationId xmlns:p14="http://schemas.microsoft.com/office/powerpoint/2010/main" val="1916013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452838" y="1782587"/>
            <a:ext cx="5091461" cy="79208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神</a:t>
            </a:r>
            <a:r>
              <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 </a:t>
            </a: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我們懷疑、害怕</a:t>
            </a:r>
            <a:r>
              <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
            </a:r>
            <a:br>
              <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b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5" name="Title 1"/>
          <p:cNvSpPr txBox="1">
            <a:spLocks/>
          </p:cNvSpPr>
          <p:nvPr/>
        </p:nvSpPr>
        <p:spPr>
          <a:xfrm>
            <a:off x="6452838" y="2899820"/>
            <a:ext cx="5091461" cy="70142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世</a:t>
            </a:r>
            <a:r>
              <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 </a:t>
            </a: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我們恐懼、匱乏</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6" name="Title 1"/>
          <p:cNvSpPr txBox="1">
            <a:spLocks/>
          </p:cNvSpPr>
          <p:nvPr/>
        </p:nvSpPr>
        <p:spPr>
          <a:xfrm>
            <a:off x="6452838" y="3926387"/>
            <a:ext cx="5091461" cy="748544"/>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己</a:t>
            </a:r>
            <a:r>
              <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 </a:t>
            </a: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我們遮掩、羞恥</a:t>
            </a:r>
            <a:r>
              <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
            </a:r>
            <a:br>
              <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b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7" name="Title 1"/>
          <p:cNvSpPr txBox="1">
            <a:spLocks/>
          </p:cNvSpPr>
          <p:nvPr/>
        </p:nvSpPr>
        <p:spPr>
          <a:xfrm>
            <a:off x="6452838" y="5000076"/>
            <a:ext cx="5091461" cy="720080"/>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人</a:t>
            </a:r>
            <a:r>
              <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 </a:t>
            </a: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我們指責、利用</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8" name="Title 1"/>
          <p:cNvSpPr txBox="1">
            <a:spLocks/>
          </p:cNvSpPr>
          <p:nvPr/>
        </p:nvSpPr>
        <p:spPr>
          <a:xfrm>
            <a:off x="1156948" y="2113840"/>
            <a:ext cx="4791812" cy="1487401"/>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神創造天</a:t>
            </a: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地，</a:t>
            </a: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也創造生</a:t>
            </a: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命</a:t>
            </a: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，各從其類</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9" name="Title 1"/>
          <p:cNvSpPr txBox="1">
            <a:spLocks/>
          </p:cNvSpPr>
          <p:nvPr/>
        </p:nvSpPr>
        <p:spPr>
          <a:xfrm>
            <a:off x="1156948" y="4045552"/>
            <a:ext cx="4784325" cy="1484104"/>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亞當的後裔承繼他</a:t>
            </a: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生理</a:t>
            </a: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及屬靈的</a:t>
            </a:r>
            <a:r>
              <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DNA</a:t>
            </a:r>
          </a:p>
        </p:txBody>
      </p:sp>
      <p:sp>
        <p:nvSpPr>
          <p:cNvPr id="10" name="Title 1"/>
          <p:cNvSpPr txBox="1">
            <a:spLocks/>
          </p:cNvSpPr>
          <p:nvPr/>
        </p:nvSpPr>
        <p:spPr>
          <a:xfrm>
            <a:off x="1" y="347750"/>
            <a:ext cx="12191999" cy="1005983"/>
          </a:xfrm>
          <a:prstGeom prst="rect">
            <a:avLst/>
          </a:prstGeom>
          <a:ln>
            <a:noFill/>
          </a:ln>
          <a:effectLst/>
        </p:spPr>
        <p:txBody>
          <a:bodyPr anchor="ctr">
            <a:noAutofit/>
            <a:scene3d>
              <a:camera prst="orthographicFront"/>
              <a:lightRig rig="soft" dir="t"/>
            </a:scene3d>
            <a:sp3d prstMaterial="softEdge">
              <a:bevelT w="25400" h="25400"/>
            </a:sp3d>
          </a:bodyPr>
          <a:lstStyle/>
          <a:p>
            <a:pPr marL="0" marR="0" lvl="0" indent="0" algn="ctr" defTabSz="914036"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各</a:t>
            </a:r>
            <a:r>
              <a:rPr kumimoji="0" lang="en-HK" altLang="zh-CN"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亞當後裔</a:t>
            </a:r>
            <a:r>
              <a:rPr kumimoji="0" lang="en-HK" altLang="zh-CN"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承繼亞當</a:t>
            </a:r>
            <a:endPar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Tree>
    <p:extLst>
      <p:ext uri="{BB962C8B-B14F-4D97-AF65-F5344CB8AC3E}">
        <p14:creationId xmlns:p14="http://schemas.microsoft.com/office/powerpoint/2010/main" val="3294558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81101" y="1566125"/>
            <a:ext cx="2990850"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抓取祝福</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0" name="Title 1"/>
          <p:cNvSpPr txBox="1">
            <a:spLocks/>
          </p:cNvSpPr>
          <p:nvPr/>
        </p:nvSpPr>
        <p:spPr>
          <a:xfrm>
            <a:off x="1181100" y="347749"/>
            <a:ext cx="2200271" cy="100598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noAutofit/>
            <a:scene3d>
              <a:camera prst="orthographicFront"/>
              <a:lightRig rig="soft" dir="t"/>
            </a:scene3d>
            <a:sp3d prstMaterial="softEdge">
              <a:bevelT w="25400" h="25400"/>
            </a:sp3d>
          </a:bodyPr>
          <a:lstStyle/>
          <a:p>
            <a:pPr marL="0" marR="0" lvl="0" indent="0" algn="l" defTabSz="914036"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雅各</a:t>
            </a:r>
            <a:endPar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
        <p:nvSpPr>
          <p:cNvPr id="15" name="Title 1"/>
          <p:cNvSpPr txBox="1">
            <a:spLocks/>
          </p:cNvSpPr>
          <p:nvPr/>
        </p:nvSpPr>
        <p:spPr>
          <a:xfrm>
            <a:off x="1181101" y="2479938"/>
            <a:ext cx="2990850"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用詭詐</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6" name="Title 1"/>
          <p:cNvSpPr txBox="1">
            <a:spLocks/>
          </p:cNvSpPr>
          <p:nvPr/>
        </p:nvSpPr>
        <p:spPr>
          <a:xfrm>
            <a:off x="1181099" y="3393751"/>
            <a:ext cx="2990851"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被欺詐</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20" name="Rectangle 19"/>
          <p:cNvSpPr/>
          <p:nvPr/>
        </p:nvSpPr>
        <p:spPr>
          <a:xfrm>
            <a:off x="4695821" y="347749"/>
            <a:ext cx="6572251" cy="1569660"/>
          </a:xfrm>
          <a:prstGeom prst="rect">
            <a:avLst/>
          </a:prstGeom>
          <a:ln>
            <a:noFill/>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隨後又生了以掃的兄弟，手</a:t>
            </a:r>
            <a:r>
              <a:rPr kumimoji="0" lang="zh-TW" altLang="en-US" sz="3200" b="0" i="0" u="sng"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抓住</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以掃的腳跟，因此給他起名叫雅各</a:t>
            </a:r>
            <a:r>
              <a:rPr kumimoji="0" lang="en-US" altLang="zh-TW"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就是</a:t>
            </a:r>
            <a:r>
              <a:rPr kumimoji="0" lang="zh-TW" altLang="en-US" sz="3200" b="0" i="0" u="sng"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抓住</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的意思</a:t>
            </a:r>
            <a:r>
              <a:rPr kumimoji="0" lang="en-US" altLang="zh-TW"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zh-CN"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創</a:t>
            </a:r>
            <a:r>
              <a:rPr kumimoji="0" lang="en-US" altLang="zh-CN"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25</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en-US" altLang="zh-CN"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26</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endPar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21" name="Rectangle 20"/>
          <p:cNvSpPr/>
          <p:nvPr/>
        </p:nvSpPr>
        <p:spPr>
          <a:xfrm>
            <a:off x="4695820" y="2043190"/>
            <a:ext cx="6572251" cy="2062103"/>
          </a:xfrm>
          <a:prstGeom prst="rect">
            <a:avLst/>
          </a:prstGeom>
          <a:ln>
            <a:noFill/>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以掃說：他名雅各，豈不是正對嗎？因為他</a:t>
            </a:r>
            <a:r>
              <a:rPr kumimoji="0" lang="zh-TW" altLang="en-US" sz="3200" b="0" i="0" u="sng"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欺騙</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了我兩次：他從前</a:t>
            </a:r>
            <a:r>
              <a:rPr kumimoji="0" lang="zh-TW" altLang="en-US" sz="3200" b="0" i="0" u="sng"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奪</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了我長子的名分，你看，他現在又</a:t>
            </a:r>
            <a:r>
              <a:rPr kumimoji="0" lang="zh-TW" altLang="en-US" sz="3200" b="0" i="0" u="sng"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奪</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了我的福分。</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zh-CN"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創</a:t>
            </a:r>
            <a:r>
              <a:rPr kumimoji="0" lang="en-US" altLang="zh-CN"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27</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en-US" altLang="zh-CN"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36</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endPar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22" name="Rectangle 21"/>
          <p:cNvSpPr/>
          <p:nvPr/>
        </p:nvSpPr>
        <p:spPr>
          <a:xfrm>
            <a:off x="4695819" y="4231074"/>
            <a:ext cx="6572251" cy="2062103"/>
          </a:xfrm>
          <a:prstGeom prst="rect">
            <a:avLst/>
          </a:prstGeom>
          <a:ln>
            <a:noFill/>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到了早晨，雅各一看是利亞，就對拉班說：你向我做的是什麼事呢？我服事你，不是為拉結嗎？你為什麼</a:t>
            </a:r>
            <a:r>
              <a:rPr kumimoji="0" lang="zh-TW" altLang="en-US" sz="3200" b="0" i="0" u="sng"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欺哄</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我呢</a:t>
            </a:r>
            <a:r>
              <a:rPr kumimoji="0" lang="zh-TW"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zh-CN"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創</a:t>
            </a:r>
            <a:r>
              <a:rPr kumimoji="0" lang="en-US" altLang="zh-CN"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29</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en-US" altLang="zh-CN"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25</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endPar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Tree>
    <p:extLst>
      <p:ext uri="{BB962C8B-B14F-4D97-AF65-F5344CB8AC3E}">
        <p14:creationId xmlns:p14="http://schemas.microsoft.com/office/powerpoint/2010/main" val="290351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81101" y="1566125"/>
            <a:ext cx="2990850"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抓取祝福</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0" name="Title 1"/>
          <p:cNvSpPr txBox="1">
            <a:spLocks/>
          </p:cNvSpPr>
          <p:nvPr/>
        </p:nvSpPr>
        <p:spPr>
          <a:xfrm>
            <a:off x="1181100" y="347749"/>
            <a:ext cx="2200271" cy="100598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noAutofit/>
            <a:scene3d>
              <a:camera prst="orthographicFront"/>
              <a:lightRig rig="soft" dir="t"/>
            </a:scene3d>
            <a:sp3d prstMaterial="softEdge">
              <a:bevelT w="25400" h="25400"/>
            </a:sp3d>
          </a:bodyPr>
          <a:lstStyle/>
          <a:p>
            <a:pPr marL="0" marR="0" lvl="0" indent="0" algn="l" defTabSz="914036"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雅各</a:t>
            </a:r>
            <a:endPar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
        <p:nvSpPr>
          <p:cNvPr id="12" name="Title 1"/>
          <p:cNvSpPr txBox="1">
            <a:spLocks/>
          </p:cNvSpPr>
          <p:nvPr/>
        </p:nvSpPr>
        <p:spPr>
          <a:xfrm>
            <a:off x="8439150" y="343073"/>
            <a:ext cx="2562225" cy="100598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noAutofit/>
            <a:scene3d>
              <a:camera prst="orthographicFront"/>
              <a:lightRig rig="soft" dir="t"/>
            </a:scene3d>
            <a:sp3d prstMaterial="softEdge">
              <a:bevelT w="25400" h="25400"/>
            </a:sp3d>
          </a:bodyPr>
          <a:lstStyle/>
          <a:p>
            <a:pPr marL="0" marR="0" lvl="0" indent="0" algn="l" defTabSz="914036"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以色列</a:t>
            </a:r>
            <a:endPar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
        <p:nvSpPr>
          <p:cNvPr id="13" name="Title 1"/>
          <p:cNvSpPr txBox="1">
            <a:spLocks/>
          </p:cNvSpPr>
          <p:nvPr/>
        </p:nvSpPr>
        <p:spPr>
          <a:xfrm>
            <a:off x="8439150" y="1566125"/>
            <a:ext cx="3286124"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抓住神</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4" name="Rectangle 13"/>
          <p:cNvSpPr/>
          <p:nvPr/>
        </p:nvSpPr>
        <p:spPr>
          <a:xfrm>
            <a:off x="504825" y="4512516"/>
            <a:ext cx="11106149" cy="2062103"/>
          </a:xfrm>
          <a:prstGeom prst="rect">
            <a:avLst/>
          </a:prstGeom>
          <a:ln>
            <a:noFill/>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那人說：</a:t>
            </a:r>
            <a:r>
              <a:rPr kumimoji="0" lang="zh-TW" altLang="en-US" sz="3200" b="1" i="0" u="none" strike="noStrike" kern="1200" cap="none" spc="0" normalizeH="0" baseline="0" noProof="0" dirty="0">
                <a:ln>
                  <a:noFill/>
                </a:ln>
                <a:solidFill>
                  <a:srgbClr val="0070C0"/>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你名叫什麼？</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他說：</a:t>
            </a:r>
            <a:r>
              <a:rPr kumimoji="0" lang="zh-TW" altLang="en-US" sz="3200" b="1" i="0" u="none" strike="noStrike" kern="1200" cap="none" spc="0" normalizeH="0" baseline="0" noProof="0" dirty="0">
                <a:ln>
                  <a:noFill/>
                </a:ln>
                <a:solidFill>
                  <a:srgbClr val="0070C0"/>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我名叫雅各</a:t>
            </a:r>
            <a:r>
              <a:rPr kumimoji="0" lang="zh-TW"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。那</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人說：</a:t>
            </a:r>
            <a:r>
              <a:rPr kumimoji="0" lang="zh-TW" altLang="en-US" sz="3200" b="1" i="0" u="none" strike="noStrike" kern="1200" cap="none" spc="0" normalizeH="0" baseline="0" noProof="0" dirty="0">
                <a:ln>
                  <a:noFill/>
                </a:ln>
                <a:solidFill>
                  <a:srgbClr val="0070C0"/>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你的名不要再叫雅各，要叫以色列；因為你與神與人較力，都得了勝</a:t>
            </a:r>
            <a:r>
              <a:rPr kumimoji="0" lang="zh-TW"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。雅</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各問他說：</a:t>
            </a:r>
            <a:r>
              <a:rPr kumimoji="0" lang="zh-TW" altLang="en-US" sz="3200" b="1" i="0" u="none" strike="noStrike" kern="1200" cap="none" spc="0" normalizeH="0" baseline="0" noProof="0" dirty="0">
                <a:ln>
                  <a:noFill/>
                </a:ln>
                <a:solidFill>
                  <a:srgbClr val="0070C0"/>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請將你的名告訴我</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。那人說：</a:t>
            </a:r>
            <a:r>
              <a:rPr kumimoji="0" lang="zh-TW" altLang="en-US" sz="3200" b="1" i="0" u="none" strike="noStrike" kern="1200" cap="none" spc="0" normalizeH="0" baseline="0" noProof="0" dirty="0">
                <a:ln>
                  <a:noFill/>
                </a:ln>
                <a:solidFill>
                  <a:srgbClr val="0070C0"/>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何必問我的名？</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於是在那裡給雅各祝福</a:t>
            </a:r>
            <a:r>
              <a:rPr kumimoji="0" lang="zh-TW"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zh-CN"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創</a:t>
            </a:r>
            <a:r>
              <a:rPr kumimoji="0" lang="en-US" altLang="zh-CN"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32</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en-US" altLang="zh-CN"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27-29</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endPar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15" name="Title 1"/>
          <p:cNvSpPr txBox="1">
            <a:spLocks/>
          </p:cNvSpPr>
          <p:nvPr/>
        </p:nvSpPr>
        <p:spPr>
          <a:xfrm>
            <a:off x="1181101" y="2479938"/>
            <a:ext cx="2990850"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用詭詐</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6" name="Title 1"/>
          <p:cNvSpPr txBox="1">
            <a:spLocks/>
          </p:cNvSpPr>
          <p:nvPr/>
        </p:nvSpPr>
        <p:spPr>
          <a:xfrm>
            <a:off x="1181099" y="3393751"/>
            <a:ext cx="2990851"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被欺詐</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7" name="Title 1"/>
          <p:cNvSpPr txBox="1">
            <a:spLocks/>
          </p:cNvSpPr>
          <p:nvPr/>
        </p:nvSpPr>
        <p:spPr>
          <a:xfrm>
            <a:off x="8439150" y="3393751"/>
            <a:ext cx="3286124"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較</a:t>
            </a: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力同行</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8" name="Title 1"/>
          <p:cNvSpPr txBox="1">
            <a:spLocks/>
          </p:cNvSpPr>
          <p:nvPr/>
        </p:nvSpPr>
        <p:spPr>
          <a:xfrm>
            <a:off x="8439150" y="2479937"/>
            <a:ext cx="3286124"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祝福人</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pic>
        <p:nvPicPr>
          <p:cNvPr id="1026" name="Picture 2" descr="以色列」一詞的由來- 牧羊行者- udn部落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5648" y="343073"/>
            <a:ext cx="2969225" cy="375150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957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30989" y="719072"/>
            <a:ext cx="6813755" cy="144655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rtlCol="0" anchor="ctr">
            <a:spAutoFit/>
          </a:bodyPr>
          <a:lstStyle/>
          <a:p>
            <a:pPr marL="0" marR="0" lvl="0" indent="0" algn="ctr" defTabSz="1219050" rtl="0" eaLnBrk="1" fontAlgn="base" latinLnBrk="0" hangingPunct="1">
              <a:lnSpc>
                <a:spcPct val="100000"/>
              </a:lnSpc>
              <a:spcBef>
                <a:spcPct val="0"/>
              </a:spcBef>
              <a:spcAft>
                <a:spcPct val="0"/>
              </a:spcAft>
              <a:buClrTx/>
              <a:buSzTx/>
              <a:buFontTx/>
              <a:buNone/>
              <a:tabLst/>
              <a:defRPr/>
            </a:pPr>
            <a:r>
              <a:rPr kumimoji="1" lang="en-US" altLang="zh-CN" sz="4400" b="1"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Legacy of the</a:t>
            </a:r>
            <a:r>
              <a:rPr kumimoji="1" lang="zh-TW" altLang="en-US" sz="44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 </a:t>
            </a:r>
            <a:r>
              <a:rPr kumimoji="1" lang="en-US" altLang="zh-TW" sz="4400" b="1"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Heart</a:t>
            </a:r>
          </a:p>
          <a:p>
            <a:pPr marL="0" marR="0" lvl="0" indent="0" algn="ctr" defTabSz="1219050" rtl="0" eaLnBrk="1" fontAlgn="base" latinLnBrk="0" hangingPunct="1">
              <a:lnSpc>
                <a:spcPct val="100000"/>
              </a:lnSpc>
              <a:spcBef>
                <a:spcPct val="0"/>
              </a:spcBef>
              <a:spcAft>
                <a:spcPct val="0"/>
              </a:spcAft>
              <a:buClrTx/>
              <a:buSzTx/>
              <a:buFontTx/>
              <a:buNone/>
              <a:tabLst/>
              <a:defRPr/>
            </a:pPr>
            <a:r>
              <a:rPr kumimoji="1" lang="zh-CN" altLang="en-US" sz="4400" b="1"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心之遺產</a:t>
            </a:r>
            <a:endParaRPr kumimoji="1" lang="en-US" altLang="zh-CN" sz="4400" b="1"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endParaRPr>
          </a:p>
        </p:txBody>
      </p:sp>
      <p:pic>
        <p:nvPicPr>
          <p:cNvPr id="2050" name="Picture 2" descr="Legacy of the Heart | Book by Wayne Muller | Official Publisher Page |  Simon &amp; Schus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357" y="719072"/>
            <a:ext cx="3648670" cy="567629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630988" y="4040962"/>
            <a:ext cx="6813755" cy="175432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rtlCol="0" anchor="ctr">
            <a:spAutoFit/>
          </a:bodyPr>
          <a:lstStyle/>
          <a:p>
            <a:pPr marL="0" marR="0" lvl="0" indent="0" algn="ctr" defTabSz="1219050" rtl="0" eaLnBrk="1" fontAlgn="base" latinLnBrk="0" hangingPunct="1">
              <a:lnSpc>
                <a:spcPct val="100000"/>
              </a:lnSpc>
              <a:spcBef>
                <a:spcPct val="0"/>
              </a:spcBef>
              <a:spcAft>
                <a:spcPct val="0"/>
              </a:spcAft>
              <a:buClrTx/>
              <a:buSzTx/>
              <a:buFontTx/>
              <a:buNone/>
              <a:tabLst/>
              <a:defRPr/>
            </a:pPr>
            <a:r>
              <a:rPr kumimoji="1" lang="en-HK" altLang="zh-CN" sz="3600" b="1"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pitchFamily="34" charset="-122"/>
                <a:cs typeface="+mn-cs"/>
              </a:rPr>
              <a:t>The Spiritual Advantages of A Painful Childhood</a:t>
            </a:r>
          </a:p>
          <a:p>
            <a:pPr marL="0" marR="0" lvl="0" indent="0" algn="ctr" defTabSz="1219050" rtl="0" eaLnBrk="1" fontAlgn="base" latinLnBrk="0" hangingPunct="1">
              <a:lnSpc>
                <a:spcPct val="100000"/>
              </a:lnSpc>
              <a:spcBef>
                <a:spcPct val="0"/>
              </a:spcBef>
              <a:spcAft>
                <a:spcPct val="0"/>
              </a:spcAft>
              <a:buClrTx/>
              <a:buSzTx/>
              <a:buFontTx/>
              <a:buNone/>
              <a:tabLst/>
              <a:defRPr/>
            </a:pPr>
            <a:r>
              <a:rPr kumimoji="1" lang="zh-TW" altLang="en-US" sz="3600" b="1"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pitchFamily="34" charset="-122"/>
                <a:cs typeface="+mn-cs"/>
              </a:rPr>
              <a:t>痛</a:t>
            </a:r>
            <a:r>
              <a:rPr kumimoji="1" lang="zh-TW" altLang="en-US" sz="36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pitchFamily="34" charset="-122"/>
                <a:cs typeface="+mn-cs"/>
              </a:rPr>
              <a:t>苦童年的屬靈益</a:t>
            </a:r>
            <a:r>
              <a:rPr kumimoji="1" lang="zh-TW" altLang="en-US" sz="3600" b="1"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pitchFamily="34" charset="-122"/>
                <a:cs typeface="+mn-cs"/>
              </a:rPr>
              <a:t>處</a:t>
            </a:r>
            <a:endParaRPr kumimoji="1" lang="en-US" altLang="zh-CN" sz="3600" b="1"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Calibri" panose="020F0502020204030204"/>
              <a:ea typeface="微软雅黑" panose="020B0503020204020204" pitchFamily="34" charset="-122"/>
              <a:cs typeface="+mn-cs"/>
            </a:endParaRPr>
          </a:p>
        </p:txBody>
      </p:sp>
    </p:spTree>
    <p:extLst>
      <p:ext uri="{BB962C8B-B14F-4D97-AF65-F5344CB8AC3E}">
        <p14:creationId xmlns:p14="http://schemas.microsoft.com/office/powerpoint/2010/main" val="2283331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81101" y="1566125"/>
            <a:ext cx="2990850"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抓住神</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0" name="Title 1"/>
          <p:cNvSpPr txBox="1">
            <a:spLocks/>
          </p:cNvSpPr>
          <p:nvPr/>
        </p:nvSpPr>
        <p:spPr>
          <a:xfrm>
            <a:off x="1181100" y="347749"/>
            <a:ext cx="2600325" cy="100598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noAutofit/>
            <a:scene3d>
              <a:camera prst="orthographicFront"/>
              <a:lightRig rig="soft" dir="t"/>
            </a:scene3d>
            <a:sp3d prstMaterial="softEdge">
              <a:bevelT w="25400" h="25400"/>
            </a:sp3d>
          </a:bodyPr>
          <a:lstStyle/>
          <a:p>
            <a:pPr marL="0" marR="0" lvl="0" indent="0" algn="l" defTabSz="914036"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以色列</a:t>
            </a:r>
          </a:p>
        </p:txBody>
      </p:sp>
      <p:sp>
        <p:nvSpPr>
          <p:cNvPr id="15" name="Title 1"/>
          <p:cNvSpPr txBox="1">
            <a:spLocks/>
          </p:cNvSpPr>
          <p:nvPr/>
        </p:nvSpPr>
        <p:spPr>
          <a:xfrm>
            <a:off x="1181101" y="2479938"/>
            <a:ext cx="2990850"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祝福</a:t>
            </a: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人</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6" name="Title 1"/>
          <p:cNvSpPr txBox="1">
            <a:spLocks/>
          </p:cNvSpPr>
          <p:nvPr/>
        </p:nvSpPr>
        <p:spPr>
          <a:xfrm>
            <a:off x="1181099" y="3393751"/>
            <a:ext cx="2990851"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較</a:t>
            </a:r>
            <a:r>
              <a:rPr kumimoji="0" lang="zh-CN" altLang="en-US"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力同行</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20" name="Rectangle 19"/>
          <p:cNvSpPr/>
          <p:nvPr/>
        </p:nvSpPr>
        <p:spPr>
          <a:xfrm>
            <a:off x="4695815" y="2623208"/>
            <a:ext cx="6572251" cy="1077218"/>
          </a:xfrm>
          <a:prstGeom prst="rect">
            <a:avLst/>
          </a:prstGeom>
          <a:ln>
            <a:noFill/>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約</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瑟領他父親雅各進到法老面前，雅各就</a:t>
            </a:r>
            <a:r>
              <a:rPr kumimoji="0" lang="zh-TW" altLang="en-US" sz="3200" b="0" i="0" u="sng"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給法老祝福</a:t>
            </a:r>
            <a:r>
              <a:rPr kumimoji="0" lang="zh-TW"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zh-CN"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創</a:t>
            </a:r>
            <a:r>
              <a:rPr kumimoji="0" lang="en-US" altLang="zh-CN"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47</a:t>
            </a:r>
            <a:r>
              <a:rPr kumimoji="0" lang="en-HK" altLang="zh-TW"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en-US" altLang="zh-CN"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7</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endPar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21" name="Rectangle 20"/>
          <p:cNvSpPr/>
          <p:nvPr/>
        </p:nvSpPr>
        <p:spPr>
          <a:xfrm>
            <a:off x="4695816" y="3913783"/>
            <a:ext cx="6572251" cy="2554545"/>
          </a:xfrm>
          <a:prstGeom prst="rect">
            <a:avLst/>
          </a:prstGeom>
          <a:ln>
            <a:noFill/>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雅各叫了他的兒子們來，說：你們都來聚集，</a:t>
            </a:r>
            <a:r>
              <a:rPr kumimoji="0" lang="zh-TW" altLang="en-US" sz="3200" b="0" i="0" u="sng"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我好把你們日後必遇的事告訴你們</a:t>
            </a:r>
            <a:r>
              <a:rPr kumimoji="0" lang="zh-TW"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。雅</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各的兒子們，你們要聚集而聽，要聽你們父親以色列的話</a:t>
            </a:r>
            <a:r>
              <a:rPr kumimoji="0" lang="zh-TW"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zh-CN" altLang="en-US"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創</a:t>
            </a:r>
            <a:r>
              <a:rPr kumimoji="0" lang="en-US" altLang="zh-CN"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49</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en-US" altLang="zh-CN"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1-2</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endPar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8" name="Rectangle 7"/>
          <p:cNvSpPr/>
          <p:nvPr/>
        </p:nvSpPr>
        <p:spPr>
          <a:xfrm>
            <a:off x="4695821" y="347749"/>
            <a:ext cx="6572251" cy="2062103"/>
          </a:xfrm>
          <a:prstGeom prst="rect">
            <a:avLst/>
          </a:prstGeom>
          <a:ln>
            <a:noFill/>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雅各對西緬和利未說：你們連累我，使我在這地的居民中，就是在迦南人和比利洗人中，</a:t>
            </a:r>
            <a:r>
              <a:rPr kumimoji="0" lang="zh-TW" altLang="en-US" sz="3200" b="0" i="0" u="sng"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有了臭名</a:t>
            </a:r>
            <a:r>
              <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endParaRPr kumimoji="0" lang="en-US" altLang="zh-TW"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HK" altLang="zh-TW"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zh-CN"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創</a:t>
            </a:r>
            <a:r>
              <a:rPr kumimoji="0" lang="en-US" altLang="zh-CN"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34</a:t>
            </a:r>
            <a:r>
              <a:rPr kumimoji="0" lang="en-HK" altLang="zh-TW"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r>
              <a:rPr kumimoji="0" lang="en-US" altLang="zh-CN"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30</a:t>
            </a:r>
            <a:r>
              <a:rPr kumimoji="0" lang="en-HK" altLang="zh-TW" sz="32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endParaRPr kumimoji="0" lang="zh-TW" altLang="en-US" sz="32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Tree>
    <p:extLst>
      <p:ext uri="{BB962C8B-B14F-4D97-AF65-F5344CB8AC3E}">
        <p14:creationId xmlns:p14="http://schemas.microsoft.com/office/powerpoint/2010/main" val="4120604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888206" y="1987536"/>
            <a:ext cx="10415588" cy="646331"/>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zh-CN"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雅各</a:t>
            </a:r>
            <a:r>
              <a:rPr kumimoji="0" lang="zh-CN" altLang="en-US" sz="36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的抓取：我內心的焦慮？</a:t>
            </a:r>
            <a:endParaRPr kumimoji="0" lang="zh-TW"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10" name="Rectangle 9"/>
          <p:cNvSpPr/>
          <p:nvPr/>
        </p:nvSpPr>
        <p:spPr>
          <a:xfrm>
            <a:off x="888206" y="2873361"/>
            <a:ext cx="10415588" cy="646331"/>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zh-CN" altLang="en-US" sz="36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雅各的破碎：我的拉班時刻及錯誤的安全感？</a:t>
            </a:r>
            <a:endParaRPr kumimoji="0" lang="zh-TW"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11" name="Rectangle 10"/>
          <p:cNvSpPr/>
          <p:nvPr/>
        </p:nvSpPr>
        <p:spPr>
          <a:xfrm>
            <a:off x="888206" y="3759186"/>
            <a:ext cx="10415588" cy="646331"/>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zh-CN" altLang="en-US" sz="36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雅各的摔跤：我願意面對真實的自己？哪個方面？</a:t>
            </a:r>
            <a:endParaRPr kumimoji="0" lang="zh-TW"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6" name="Rectangle 5"/>
          <p:cNvSpPr/>
          <p:nvPr/>
        </p:nvSpPr>
        <p:spPr>
          <a:xfrm>
            <a:off x="888206" y="4645011"/>
            <a:ext cx="10415588" cy="646331"/>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zh-CN" altLang="en-US" sz="36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雅各的成熟：我願意成為祝福？我的生命呼召？</a:t>
            </a:r>
            <a:endParaRPr kumimoji="0" lang="zh-TW"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7" name="TextBox 6"/>
          <p:cNvSpPr txBox="1"/>
          <p:nvPr/>
        </p:nvSpPr>
        <p:spPr>
          <a:xfrm>
            <a:off x="0" y="340975"/>
            <a:ext cx="12192000" cy="1015663"/>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雅各與我：明白生命的歷程</a:t>
            </a:r>
            <a:endParaRPr kumimoji="0" lang="zh-TW"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Tree>
    <p:extLst>
      <p:ext uri="{BB962C8B-B14F-4D97-AF65-F5344CB8AC3E}">
        <p14:creationId xmlns:p14="http://schemas.microsoft.com/office/powerpoint/2010/main" val="385274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888206" y="1987536"/>
            <a:ext cx="10415588" cy="646331"/>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zh-CN" altLang="en-US" sz="36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神使用真實的人：我認識、承認自己的軟弱嗎？</a:t>
            </a:r>
            <a:endParaRPr kumimoji="0" lang="zh-TW"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10" name="Rectangle 9"/>
          <p:cNvSpPr/>
          <p:nvPr/>
        </p:nvSpPr>
        <p:spPr>
          <a:xfrm>
            <a:off x="888206" y="2873361"/>
            <a:ext cx="10415588" cy="646331"/>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zh-CN" altLang="en-US" sz="36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神拆毀靠自己的方式：我不再逃避，接受塑造？</a:t>
            </a:r>
            <a:endParaRPr kumimoji="0" lang="zh-TW"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11" name="Rectangle 10"/>
          <p:cNvSpPr/>
          <p:nvPr/>
        </p:nvSpPr>
        <p:spPr>
          <a:xfrm>
            <a:off x="888206" y="3759186"/>
            <a:ext cx="10415588" cy="646331"/>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zh-CN" altLang="en-US" sz="36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神摸我的大腿窩：優勢變劣勢？劣勢變優勢？</a:t>
            </a:r>
            <a:endParaRPr kumimoji="0" lang="zh-TW"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6" name="Rectangle 5"/>
          <p:cNvSpPr/>
          <p:nvPr/>
        </p:nvSpPr>
        <p:spPr>
          <a:xfrm>
            <a:off x="888206" y="4645011"/>
            <a:ext cx="10415588" cy="646331"/>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571500" marR="0" lvl="0" indent="-5715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zh-CN" altLang="en-US" sz="36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神給我新名字：在基督裡，我的身份、我的呼召？</a:t>
            </a:r>
            <a:endParaRPr kumimoji="0" lang="zh-TW" altLang="en-US" sz="36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7" name="TextBox 6"/>
          <p:cNvSpPr txBox="1"/>
          <p:nvPr/>
        </p:nvSpPr>
        <p:spPr>
          <a:xfrm>
            <a:off x="0" y="340975"/>
            <a:ext cx="12192000" cy="1015663"/>
          </a:xfrm>
          <a:prstGeom prst="rect">
            <a:avLst/>
          </a:prstGeom>
          <a:noFill/>
        </p:spPr>
        <p:txBody>
          <a:bodyPr vert="horz" wrap="square" rtlCol="0">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a:t>
            </a: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各與我：進入救恩的歷史</a:t>
            </a:r>
            <a:endParaRPr kumimoji="0" lang="zh-TW"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Tree>
    <p:extLst>
      <p:ext uri="{BB962C8B-B14F-4D97-AF65-F5344CB8AC3E}">
        <p14:creationId xmlns:p14="http://schemas.microsoft.com/office/powerpoint/2010/main" val="1739568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181101" y="1566125"/>
            <a:ext cx="2990850"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欺騙</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0" name="Title 1"/>
          <p:cNvSpPr txBox="1">
            <a:spLocks/>
          </p:cNvSpPr>
          <p:nvPr/>
        </p:nvSpPr>
        <p:spPr>
          <a:xfrm>
            <a:off x="1181100" y="347749"/>
            <a:ext cx="2200271" cy="100598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noAutofit/>
            <a:scene3d>
              <a:camera prst="orthographicFront"/>
              <a:lightRig rig="soft" dir="t"/>
            </a:scene3d>
            <a:sp3d prstMaterial="softEdge">
              <a:bevelT w="25400" h="25400"/>
            </a:sp3d>
          </a:bodyPr>
          <a:lstStyle/>
          <a:p>
            <a:pPr marL="0" marR="0" lvl="0" indent="0" algn="l" defTabSz="914036"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雅各</a:t>
            </a:r>
            <a:endPar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
        <p:nvSpPr>
          <p:cNvPr id="12" name="Title 1"/>
          <p:cNvSpPr txBox="1">
            <a:spLocks/>
          </p:cNvSpPr>
          <p:nvPr/>
        </p:nvSpPr>
        <p:spPr>
          <a:xfrm>
            <a:off x="6991350" y="343073"/>
            <a:ext cx="4010025" cy="100598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noAutofit/>
            <a:scene3d>
              <a:camera prst="orthographicFront"/>
              <a:lightRig rig="soft" dir="t"/>
            </a:scene3d>
            <a:sp3d prstMaterial="softEdge">
              <a:bevelT w="25400" h="25400"/>
            </a:sp3d>
          </a:bodyPr>
          <a:lstStyle/>
          <a:p>
            <a:pPr marL="0" marR="0" lvl="0" indent="0" algn="l" defTabSz="914036"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rPr>
              <a:t>主耶穌</a:t>
            </a:r>
            <a:endParaRPr kumimoji="0" lang="zh-CN" alt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mn-cs"/>
            </a:endParaRPr>
          </a:p>
        </p:txBody>
      </p:sp>
      <p:sp>
        <p:nvSpPr>
          <p:cNvPr id="13" name="Title 1"/>
          <p:cNvSpPr txBox="1">
            <a:spLocks/>
          </p:cNvSpPr>
          <p:nvPr/>
        </p:nvSpPr>
        <p:spPr>
          <a:xfrm>
            <a:off x="6991350" y="1566125"/>
            <a:ext cx="4733924"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我就是真理</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5" name="Title 1"/>
          <p:cNvSpPr txBox="1">
            <a:spLocks/>
          </p:cNvSpPr>
          <p:nvPr/>
        </p:nvSpPr>
        <p:spPr>
          <a:xfrm>
            <a:off x="1181101" y="2479938"/>
            <a:ext cx="2990850"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抓取</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6" name="Title 1"/>
          <p:cNvSpPr txBox="1">
            <a:spLocks/>
          </p:cNvSpPr>
          <p:nvPr/>
        </p:nvSpPr>
        <p:spPr>
          <a:xfrm>
            <a:off x="1181099" y="3393751"/>
            <a:ext cx="2990851"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逃亡</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7" name="Title 1"/>
          <p:cNvSpPr txBox="1">
            <a:spLocks/>
          </p:cNvSpPr>
          <p:nvPr/>
        </p:nvSpPr>
        <p:spPr>
          <a:xfrm>
            <a:off x="6991350" y="3393751"/>
            <a:ext cx="4733924"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走向十字架</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8" name="Title 1"/>
          <p:cNvSpPr txBox="1">
            <a:spLocks/>
          </p:cNvSpPr>
          <p:nvPr/>
        </p:nvSpPr>
        <p:spPr>
          <a:xfrm>
            <a:off x="6991350" y="2479937"/>
            <a:ext cx="4733924"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捨己</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9" name="Title 1"/>
          <p:cNvSpPr txBox="1">
            <a:spLocks/>
          </p:cNvSpPr>
          <p:nvPr/>
        </p:nvSpPr>
        <p:spPr>
          <a:xfrm>
            <a:off x="1181099" y="4307564"/>
            <a:ext cx="2990851"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時常軟弱</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20" name="Title 1"/>
          <p:cNvSpPr txBox="1">
            <a:spLocks/>
          </p:cNvSpPr>
          <p:nvPr/>
        </p:nvSpPr>
        <p:spPr>
          <a:xfrm>
            <a:off x="6991350" y="4307564"/>
            <a:ext cx="4733924"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完全順服</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21" name="Title 1"/>
          <p:cNvSpPr txBox="1">
            <a:spLocks/>
          </p:cNvSpPr>
          <p:nvPr/>
        </p:nvSpPr>
        <p:spPr>
          <a:xfrm>
            <a:off x="1181099" y="5221377"/>
            <a:ext cx="2990851"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家庭紛爭</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22" name="Title 1"/>
          <p:cNvSpPr txBox="1">
            <a:spLocks/>
          </p:cNvSpPr>
          <p:nvPr/>
        </p:nvSpPr>
        <p:spPr>
          <a:xfrm>
            <a:off x="6991350" y="5221376"/>
            <a:ext cx="4733924" cy="7014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marR="0" lvl="0" indent="-571500" algn="l" defTabSz="121917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zh-CN" altLang="en-US" sz="4267"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帶來和平</a:t>
            </a:r>
            <a:endParaRPr kumimoji="0" lang="en-US" altLang="zh-CN" sz="4267"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Tree>
    <p:extLst>
      <p:ext uri="{BB962C8B-B14F-4D97-AF65-F5344CB8AC3E}">
        <p14:creationId xmlns:p14="http://schemas.microsoft.com/office/powerpoint/2010/main" val="747117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90186"/>
            <a:ext cx="12192000" cy="1015663"/>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ctr" defTabSz="1219050" rtl="0" eaLnBrk="1" fontAlgn="base" latinLnBrk="0" hangingPunct="1">
              <a:lnSpc>
                <a:spcPct val="100000"/>
              </a:lnSpc>
              <a:spcBef>
                <a:spcPct val="0"/>
              </a:spcBef>
              <a:spcAft>
                <a:spcPct val="0"/>
              </a:spcAft>
              <a:buClrTx/>
              <a:buSzTx/>
              <a:buFontTx/>
              <a:buNone/>
              <a:tabLst/>
              <a:defRPr/>
            </a:pPr>
            <a:r>
              <a:rPr kumimoji="1" lang="zh-CN" altLang="en-US" sz="6000" b="1" i="0" u="none" strike="noStrike" kern="1200" cap="none" spc="0" normalizeH="0" baseline="0" noProof="0" dirty="0" smtClean="0">
                <a:ln w="0"/>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华康少女" panose="040F0509000000000000" pitchFamily="81" charset="-122"/>
              </a:rPr>
              <a:t>從</a:t>
            </a:r>
            <a:r>
              <a:rPr kumimoji="1" lang="zh-CN" altLang="en-US" sz="60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华康少女" panose="040F0509000000000000" pitchFamily="81" charset="-122"/>
              </a:rPr>
              <a:t>我</a:t>
            </a:r>
            <a:r>
              <a:rPr kumimoji="1" lang="zh-CN" altLang="en-US" sz="6000" b="1" i="0" u="none" strike="noStrike" kern="1200" cap="none" spc="0" normalizeH="0" baseline="0" noProof="0" dirty="0" smtClean="0">
                <a:ln w="0"/>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华康少女" panose="040F0509000000000000" pitchFamily="81" charset="-122"/>
              </a:rPr>
              <a:t>的補償到祂的救贖</a:t>
            </a:r>
            <a:endParaRPr kumimoji="1" lang="zh-TW" altLang="en-US" sz="60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5" name="Rectangle 4"/>
          <p:cNvSpPr/>
          <p:nvPr/>
        </p:nvSpPr>
        <p:spPr>
          <a:xfrm>
            <a:off x="909635" y="2006586"/>
            <a:ext cx="3071813" cy="707886"/>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愛與肯定</a:t>
            </a: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a:t>
            </a:r>
            <a:endParaRPr kumimoji="0" lang="zh-TW"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6" name="Rectangle 5"/>
          <p:cNvSpPr/>
          <p:nvPr/>
        </p:nvSpPr>
        <p:spPr>
          <a:xfrm>
            <a:off x="909635" y="2892411"/>
            <a:ext cx="3071813" cy="707886"/>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安</a:t>
            </a: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全感：</a:t>
            </a:r>
            <a:r>
              <a:rPr kumimoji="0" lang="en-US" altLang="zh-CN"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	</a:t>
            </a:r>
            <a:endParaRPr kumimoji="0" lang="zh-TW"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8" name="Rectangle 7"/>
          <p:cNvSpPr/>
          <p:nvPr/>
        </p:nvSpPr>
        <p:spPr>
          <a:xfrm>
            <a:off x="909636" y="3778236"/>
            <a:ext cx="3071813" cy="707886"/>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掌控與權力：</a:t>
            </a:r>
            <a:endParaRPr kumimoji="0" lang="zh-TW"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9" name="Rectangle 8"/>
          <p:cNvSpPr/>
          <p:nvPr/>
        </p:nvSpPr>
        <p:spPr>
          <a:xfrm>
            <a:off x="4457699" y="2006586"/>
            <a:ext cx="6855620" cy="707886"/>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從討好人到基督裡的身份認同</a:t>
            </a:r>
            <a:endParaRPr kumimoji="0" lang="zh-TW"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10" name="Rectangle 9"/>
          <p:cNvSpPr/>
          <p:nvPr/>
        </p:nvSpPr>
        <p:spPr>
          <a:xfrm>
            <a:off x="4457699" y="2892411"/>
            <a:ext cx="6855620" cy="707886"/>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從自我的安全到在主裡的安歇</a:t>
            </a:r>
            <a:endParaRPr kumimoji="0" lang="zh-TW"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
        <p:nvSpPr>
          <p:cNvPr id="11" name="Rectangle 10"/>
          <p:cNvSpPr/>
          <p:nvPr/>
        </p:nvSpPr>
        <p:spPr>
          <a:xfrm>
            <a:off x="4457699" y="3778236"/>
            <a:ext cx="6855619" cy="707886"/>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rPr>
              <a:t>從自我的控制到對基督的信任</a:t>
            </a:r>
            <a:endParaRPr kumimoji="0" lang="zh-TW"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Tree>
    <p:extLst>
      <p:ext uri="{BB962C8B-B14F-4D97-AF65-F5344CB8AC3E}">
        <p14:creationId xmlns:p14="http://schemas.microsoft.com/office/powerpoint/2010/main" val="390113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6387" y="1906973"/>
            <a:ext cx="1851756" cy="78860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看父神：</a:t>
            </a:r>
            <a:endParaRPr kumimoji="0" lang="en-US" altLang="zh-CN"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3" name="Title 1"/>
          <p:cNvSpPr txBox="1">
            <a:spLocks/>
          </p:cNvSpPr>
          <p:nvPr/>
        </p:nvSpPr>
        <p:spPr>
          <a:xfrm>
            <a:off x="1526387" y="2785947"/>
            <a:ext cx="1851756" cy="78860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看世界：</a:t>
            </a:r>
            <a:endParaRPr kumimoji="0" lang="en-US" altLang="zh-CN"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4" name="Title 1"/>
          <p:cNvSpPr txBox="1">
            <a:spLocks/>
          </p:cNvSpPr>
          <p:nvPr/>
        </p:nvSpPr>
        <p:spPr>
          <a:xfrm>
            <a:off x="1526386" y="3664921"/>
            <a:ext cx="1851756" cy="78860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看自己：</a:t>
            </a:r>
            <a:endParaRPr kumimoji="0" lang="en-US" altLang="zh-CN"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5" name="Title 1"/>
          <p:cNvSpPr txBox="1">
            <a:spLocks/>
          </p:cNvSpPr>
          <p:nvPr/>
        </p:nvSpPr>
        <p:spPr>
          <a:xfrm>
            <a:off x="1526385" y="4543895"/>
            <a:ext cx="1851756" cy="78860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看他人：</a:t>
            </a:r>
            <a:endParaRPr kumimoji="0" lang="en-US" altLang="zh-CN"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6" name="Title 1"/>
          <p:cNvSpPr txBox="1">
            <a:spLocks/>
          </p:cNvSpPr>
          <p:nvPr/>
        </p:nvSpPr>
        <p:spPr>
          <a:xfrm>
            <a:off x="4028060" y="1906973"/>
            <a:ext cx="6830440" cy="78860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信實可靠</a:t>
            </a:r>
            <a:r>
              <a:rPr kumimoji="0" lang="en-US" altLang="zh-CN"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a:t>
            </a: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供應丶保護丶引導</a:t>
            </a:r>
            <a:endParaRPr kumimoji="0" lang="en-US" altLang="zh-CN"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9" name="Title 1"/>
          <p:cNvSpPr txBox="1">
            <a:spLocks/>
          </p:cNvSpPr>
          <p:nvPr/>
        </p:nvSpPr>
        <p:spPr>
          <a:xfrm>
            <a:off x="4028059" y="2785946"/>
            <a:ext cx="6830440" cy="78860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在世上我</a:t>
            </a: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被保護，也與神</a:t>
            </a: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同工</a:t>
            </a:r>
            <a:endParaRPr kumimoji="0" lang="en-US" altLang="zh-CN"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20" name="Title 1"/>
          <p:cNvSpPr txBox="1">
            <a:spLocks/>
          </p:cNvSpPr>
          <p:nvPr/>
        </p:nvSpPr>
        <p:spPr>
          <a:xfrm>
            <a:off x="4028059" y="3664921"/>
            <a:ext cx="6830440" cy="78860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我的人生</a:t>
            </a: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有獨特的</a:t>
            </a: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目的</a:t>
            </a: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丶意義</a:t>
            </a:r>
            <a:endParaRPr kumimoji="0" lang="zh-TW"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21" name="Title 1"/>
          <p:cNvSpPr txBox="1">
            <a:spLocks/>
          </p:cNvSpPr>
          <p:nvPr/>
        </p:nvSpPr>
        <p:spPr>
          <a:xfrm>
            <a:off x="4028057" y="4543895"/>
            <a:ext cx="6830440" cy="78860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神愛世</a:t>
            </a:r>
            <a:r>
              <a:rPr kumimoji="0" lang="zh-CN"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rPr>
              <a:t>人，</a:t>
            </a:r>
            <a:r>
              <a:rPr kumimoji="0" lang="zh-CN" altLang="en-US" sz="4000" b="0" i="0" u="none" strike="noStrike" kern="1200" cap="none" spc="0" normalizeH="0" baseline="0" noProof="0" dirty="0" smtClean="0">
                <a:ln>
                  <a:noFill/>
                </a:ln>
                <a:solidFill>
                  <a:prstClr val="black"/>
                </a:solidFill>
                <a:effectLst/>
                <a:uLnTx/>
                <a:uFillTx/>
                <a:latin typeface="DFPXingKaiW5-B5" panose="03000500000000000000" pitchFamily="66" charset="-120"/>
                <a:ea typeface="DFPXingKaiW5-B5" panose="03000500000000000000" pitchFamily="66" charset="-120"/>
                <a:cs typeface="+mj-cs"/>
              </a:rPr>
              <a:t>我以憐憫對所有人</a:t>
            </a:r>
            <a:endParaRPr kumimoji="0" lang="zh-TW" altLang="en-US" sz="4000" b="0" i="0" u="none" strike="noStrike" kern="1200" cap="none" spc="0" normalizeH="0" baseline="0" noProof="0" dirty="0">
              <a:ln>
                <a:noFill/>
              </a:ln>
              <a:solidFill>
                <a:prstClr val="black"/>
              </a:solidFill>
              <a:effectLst/>
              <a:uLnTx/>
              <a:uFillTx/>
              <a:latin typeface="DFPXingKaiW5-B5" panose="03000500000000000000" pitchFamily="66" charset="-120"/>
              <a:ea typeface="DFPXingKaiW5-B5" panose="03000500000000000000" pitchFamily="66" charset="-120"/>
              <a:cs typeface="+mj-cs"/>
            </a:endParaRPr>
          </a:p>
        </p:txBody>
      </p:sp>
      <p:sp>
        <p:nvSpPr>
          <p:cNvPr id="12" name="Rectangle 11"/>
          <p:cNvSpPr/>
          <p:nvPr/>
        </p:nvSpPr>
        <p:spPr>
          <a:xfrm>
            <a:off x="0" y="390186"/>
            <a:ext cx="12192000" cy="1015663"/>
          </a:xfrm>
          <a:prstGeom prst="rect">
            <a:avLst/>
          </a:prstGeom>
          <a:ln>
            <a:noFill/>
          </a:ln>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0" marR="0" lvl="0" indent="0" algn="ctr" defTabSz="1219050" rtl="0" eaLnBrk="1" fontAlgn="base" latinLnBrk="0" hangingPunct="1">
              <a:lnSpc>
                <a:spcPct val="100000"/>
              </a:lnSpc>
              <a:spcBef>
                <a:spcPct val="0"/>
              </a:spcBef>
              <a:spcAft>
                <a:spcPct val="0"/>
              </a:spcAft>
              <a:buClrTx/>
              <a:buSzTx/>
              <a:buFontTx/>
              <a:buNone/>
              <a:tabLst/>
              <a:defRPr/>
            </a:pPr>
            <a:r>
              <a:rPr kumimoji="1" lang="zh-CN" altLang="en-US" sz="6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DFPXingKaiW5-B5" panose="03000500000000000000" pitchFamily="66" charset="-120"/>
                <a:ea typeface="DFPXingKaiW5-B5" panose="03000500000000000000" pitchFamily="66" charset="-120"/>
                <a:cs typeface="华康少女" panose="040F0509000000000000" pitchFamily="81" charset="-122"/>
              </a:rPr>
              <a:t>以祂</a:t>
            </a:r>
            <a:r>
              <a:rPr kumimoji="1" lang="zh-CN" altLang="en-US" sz="6000" b="1" i="0" u="none" strike="noStrike" kern="1200" cap="none" spc="0" normalizeH="0" baseline="0" noProof="0" dirty="0" smtClean="0">
                <a:ln w="0"/>
                <a:solidFill>
                  <a:prstClr val="black"/>
                </a:solidFill>
                <a:effectLst>
                  <a:outerShdw blurRad="38100" dist="19050" dir="2700000" algn="tl" rotWithShape="0">
                    <a:prstClr val="black">
                      <a:alpha val="40000"/>
                    </a:prstClr>
                  </a:outerShdw>
                </a:effectLst>
                <a:uLnTx/>
                <a:uFillTx/>
                <a:latin typeface="DFPXingKaiW5-B5" panose="03000500000000000000" pitchFamily="66" charset="-120"/>
                <a:ea typeface="DFPXingKaiW5-B5" panose="03000500000000000000" pitchFamily="66" charset="-120"/>
                <a:cs typeface="华康少女" panose="040F0509000000000000" pitchFamily="81" charset="-122"/>
              </a:rPr>
              <a:t>的眼光看</a:t>
            </a:r>
            <a:endParaRPr kumimoji="1" lang="zh-TW" altLang="en-US" sz="60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DFPXingKaiW5-B5" panose="03000500000000000000" pitchFamily="66" charset="-120"/>
              <a:ea typeface="DFPXingKaiW5-B5" panose="03000500000000000000" pitchFamily="66" charset="-120"/>
              <a:cs typeface="华康少女" panose="040F0509000000000000" pitchFamily="81" charset="-122"/>
            </a:endParaRPr>
          </a:p>
        </p:txBody>
      </p:sp>
    </p:spTree>
    <p:extLst>
      <p:ext uri="{BB962C8B-B14F-4D97-AF65-F5344CB8AC3E}">
        <p14:creationId xmlns:p14="http://schemas.microsoft.com/office/powerpoint/2010/main" val="84982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1814</Words>
  <Application>Microsoft Office PowerPoint</Application>
  <PresentationFormat>Widescreen</PresentationFormat>
  <Paragraphs>328</Paragraphs>
  <Slides>26</Slides>
  <Notes>20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26</vt:i4>
      </vt:variant>
    </vt:vector>
  </HeadingPairs>
  <TitlesOfParts>
    <vt:vector size="37" baseType="lpstr">
      <vt:lpstr>DFPWeiBei-B5</vt:lpstr>
      <vt:lpstr>DFPXingKaiW5-B5</vt:lpstr>
      <vt:lpstr>新細明體</vt:lpstr>
      <vt:lpstr>华康少女</vt:lpstr>
      <vt:lpstr>微软雅黑</vt:lpstr>
      <vt:lpstr>Arial</vt:lpstr>
      <vt:lpstr>Calibri</vt:lpstr>
      <vt:lpstr>Calibri Light</vt:lpstr>
      <vt:lpstr>Wingdings</vt:lpstr>
      <vt:lpstr>3_Office Theme</vt:lpstr>
      <vt:lpstr>11_Office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dc:creator>
  <cp:lastModifiedBy>Chris</cp:lastModifiedBy>
  <cp:revision>1</cp:revision>
  <dcterms:created xsi:type="dcterms:W3CDTF">2026-09-17T02:40:48Z</dcterms:created>
  <dcterms:modified xsi:type="dcterms:W3CDTF">2026-09-17T02:41:02Z</dcterms:modified>
</cp:coreProperties>
</file>